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Heavy flavour tagging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CMS POS 2017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370390" y="289301"/>
            <a:ext cx="85747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How? - Tracker is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very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 important to us!</a:t>
            </a:r>
          </a:p>
        </p:txBody>
      </p:sp>
      <p:sp>
        <p:nvSpPr>
          <p:cNvPr id="125" name="Shape 125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26" name="Shape 126"/>
          <p:cNvSpPr/>
          <p:nvPr/>
        </p:nvSpPr>
        <p:spPr>
          <a:xfrm>
            <a:off x="111747" y="1157758"/>
            <a:ext cx="12619304" cy="4552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9115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/>
              <a:t>Move </a:t>
            </a:r>
            <a:r>
              <a:rPr sz="316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from 3- to 4-hit coverage</a:t>
            </a:r>
            <a:r>
              <a:rPr sz="3168"/>
              <a:t> to increase redundancy and track finding efficiency</a:t>
            </a:r>
            <a:endParaRPr sz="3168"/>
          </a:p>
          <a:p>
            <a:pPr lvl="0" marL="39115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/>
              <a:t>Sensor technology, pixel size and module concept very similar to fit into existing infrastructure</a:t>
            </a:r>
            <a:endParaRPr sz="3168"/>
          </a:p>
          <a:p>
            <a:pPr lvl="0" marL="39115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/>
              <a:t>Move </a:t>
            </a:r>
            <a:r>
              <a:rPr sz="316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from analog to digital readout chip</a:t>
            </a:r>
            <a:r>
              <a:rPr sz="3168"/>
              <a:t> (ROC) </a:t>
            </a:r>
            <a:endParaRPr sz="3168"/>
          </a:p>
          <a:p>
            <a:pPr lvl="1" marL="78231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/>
              <a:t>reduced buffer overflow and inefficiency </a:t>
            </a:r>
            <a:endParaRPr sz="3168"/>
          </a:p>
          <a:p>
            <a:pPr lvl="0" marL="39115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>
                <a:latin typeface="Helvetica"/>
                <a:ea typeface="Helvetica"/>
                <a:cs typeface="Helvetica"/>
                <a:sym typeface="Helvetica"/>
              </a:rPr>
              <a:t>Barrel:</a:t>
            </a:r>
            <a:r>
              <a:rPr sz="3168"/>
              <a:t> 1184 modules, 48M ➾ 79M pixels</a:t>
            </a:r>
            <a:endParaRPr sz="3168"/>
          </a:p>
          <a:p>
            <a:pPr lvl="0" marL="391159" indent="-391159" algn="l" defTabSz="514095">
              <a:spcBef>
                <a:spcPts val="100"/>
              </a:spcBef>
              <a:buSzPct val="75000"/>
              <a:buChar char="•"/>
              <a:defRPr sz="1800"/>
            </a:pPr>
            <a:r>
              <a:rPr sz="3168">
                <a:latin typeface="Helvetica"/>
                <a:ea typeface="Helvetica"/>
                <a:cs typeface="Helvetica"/>
                <a:sym typeface="Helvetica"/>
              </a:rPr>
              <a:t>Forward:</a:t>
            </a:r>
            <a:r>
              <a:rPr sz="3168"/>
              <a:t> 672 modules, 18M ➾ 45M pixels </a:t>
            </a:r>
            <a:endParaRPr sz="3168"/>
          </a:p>
        </p:txBody>
      </p:sp>
      <p:pic>
        <p:nvPicPr>
          <p:cNvPr id="12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353" y="5636462"/>
            <a:ext cx="12619303" cy="3578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  <p:sp>
        <p:nvSpPr>
          <p:cNvPr id="130" name="Shape 130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32" name="Shape 132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51" name="Shape 151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2" name="Shape 152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3" name="Shape 153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4" name="Shape 154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5" name="Shape 155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7" name="Shape 157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58" name="Shape 158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41" name="Shape 141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42" name="Shape 142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143" name="Shape 143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159" name="Shape 159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60" name="Shape 160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61" name="Shape 161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48" name="Shape 148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66" name="Shape 166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05" name="Shape 205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06" name="Shape 206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07" name="Shape 207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08" name="Shape 208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09" name="Shape 209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0" name="Shape 210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1" name="Shape 211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2" name="Shape 212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75" name="Shape 175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13" name="Shape 213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4" name="Shape 214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5" name="Shape 215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6" name="Shape 216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80" name="Shape 180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83" name="Shape 183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17" name="Shape 217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8" name="Shape 218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19" name="Shape 219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0" name="Shape 220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1" name="Shape 221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2" name="Shape 222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3" name="Shape 223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4" name="Shape 224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92" name="Shape 192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93" name="Shape 193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194" name="Shape 194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225" name="Shape 225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6" name="Shape 226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7" name="Shape 227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28" name="Shape 228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99" name="Shape 199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201" name="Shape 201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204" name="Shape 204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4294967295"/>
          </p:nvPr>
        </p:nvSpPr>
        <p:spPr>
          <a:xfrm>
            <a:off x="299045" y="6218057"/>
            <a:ext cx="5797329" cy="2745962"/>
          </a:xfrm>
          <a:prstGeom prst="rect">
            <a:avLst/>
          </a:prstGeom>
        </p:spPr>
        <p:txBody>
          <a:bodyPr/>
          <a:lstStyle/>
          <a:p>
            <a:pPr lvl="0" marL="0" indent="0">
              <a:spcBef>
                <a:spcPts val="2300"/>
              </a:spcBef>
              <a:buSzTx/>
              <a:buNone/>
              <a:defRPr sz="1800"/>
            </a:pPr>
            <a:r>
              <a:rPr sz="3600"/>
              <a:t>e.g.: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J</a:t>
            </a:r>
            <a:r>
              <a:rPr sz="3600"/>
              <a:t>et 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3600"/>
              <a:t>robability (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JP</a:t>
            </a:r>
            <a:r>
              <a:rPr sz="3600"/>
              <a:t>)</a:t>
            </a:r>
          </a:p>
        </p:txBody>
      </p:sp>
      <p:sp>
        <p:nvSpPr>
          <p:cNvPr id="231" name="Shape 231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32" name="Shape 232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33" name="Shape 233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74" name="Shape 274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75" name="Shape 275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76" name="Shape 276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77" name="Shape 277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78" name="Shape 278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79" name="Shape 279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0" name="Shape 280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1" name="Shape 281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42" name="Shape 242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82" name="Shape 282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3" name="Shape 283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4" name="Shape 284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5" name="Shape 285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47" name="Shape 247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8" name="Shape 248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9" name="Shape 249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50" name="Shape 250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7" name="Shape 287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8" name="Shape 288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89" name="Shape 289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0" name="Shape 290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1" name="Shape 291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2" name="Shape 292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3" name="Shape 293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59" name="Shape 259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60" name="Shape 260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261" name="Shape 261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294" name="Shape 294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5" name="Shape 295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6" name="Shape 296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97" name="Shape 297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266" name="Shape 266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268" name="Shape 268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269" name="Shape 269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70" name="Shape 270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71" name="Shape 271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272" name="Shape 272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273" name="Shape 273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body" idx="4294967295"/>
          </p:nvPr>
        </p:nvSpPr>
        <p:spPr>
          <a:xfrm>
            <a:off x="299045" y="6218057"/>
            <a:ext cx="5797329" cy="2745962"/>
          </a:xfrm>
          <a:prstGeom prst="rect">
            <a:avLst/>
          </a:prstGeom>
        </p:spPr>
        <p:txBody>
          <a:bodyPr/>
          <a:lstStyle/>
          <a:p>
            <a:pPr lvl="0" marL="181355" indent="-181355" defTabSz="397256">
              <a:spcBef>
                <a:spcPts val="1500"/>
              </a:spcBef>
              <a:defRPr sz="1800"/>
            </a:pP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 sz="2448"/>
              <a:t>daptive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rPr sz="2448"/>
              <a:t>ertex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R</a:t>
            </a:r>
            <a:r>
              <a:rPr sz="2448"/>
              <a:t>econstruction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(AVR)</a:t>
            </a:r>
            <a:r>
              <a:rPr sz="2448"/>
              <a:t>: applied on tracks associated to the jet</a:t>
            </a:r>
            <a:endParaRPr sz="2448"/>
          </a:p>
          <a:p>
            <a:pPr lvl="0" marL="181355" indent="-181355" defTabSz="397256">
              <a:spcBef>
                <a:spcPts val="1500"/>
              </a:spcBef>
              <a:defRPr sz="1800"/>
            </a:pP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2448"/>
              <a:t>nclusive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rPr sz="2448"/>
              <a:t>ertex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sz="2448"/>
              <a:t>itter </a:t>
            </a:r>
            <a:r>
              <a:rPr b="1" sz="2448">
                <a:latin typeface="Helvetica"/>
                <a:ea typeface="Helvetica"/>
                <a:cs typeface="Helvetica"/>
                <a:sym typeface="Helvetica"/>
              </a:rPr>
              <a:t>(IVF)</a:t>
            </a:r>
            <a:r>
              <a:rPr sz="2448"/>
              <a:t>: on the full set of tracks recorded in the event (SV </a:t>
            </a:r>
            <a:r>
              <a:rPr sz="2448">
                <a:latin typeface="CSL-Greek"/>
                <a:ea typeface="CSL-Greek"/>
                <a:cs typeface="CSL-Greek"/>
                <a:sym typeface="CSL-Greek"/>
              </a:rPr>
              <a:t>D</a:t>
            </a:r>
            <a:r>
              <a:rPr sz="2448"/>
              <a:t>R-matched to jet). </a:t>
            </a:r>
            <a:br>
              <a:rPr sz="2448"/>
            </a:br>
            <a:r>
              <a:rPr sz="2448">
                <a:solidFill>
                  <a:srgbClr val="0365C0"/>
                </a:solidFill>
              </a:rPr>
              <a:t>Current reconstruction default</a:t>
            </a:r>
          </a:p>
        </p:txBody>
      </p:sp>
      <p:sp>
        <p:nvSpPr>
          <p:cNvPr id="300" name="Shape 300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1" name="Shape 301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02" name="Shape 302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65" name="Shape 365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66" name="Shape 366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67" name="Shape 367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68" name="Shape 368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69" name="Shape 369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0" name="Shape 370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1" name="Shape 371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2" name="Shape 372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11" name="Shape 311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73" name="Shape 373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4" name="Shape 374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5" name="Shape 375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6" name="Shape 376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16" name="Shape 316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7" name="Shape 317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8" name="Shape 318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19" name="Shape 319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77" name="Shape 377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8" name="Shape 378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79" name="Shape 379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0" name="Shape 380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1" name="Shape 381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2" name="Shape 382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3" name="Shape 383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4" name="Shape 384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28" name="Shape 328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29" name="Shape 329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330" name="Shape 330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385" name="Shape 385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6" name="Shape 386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7" name="Shape 387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88" name="Shape 388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35" name="Shape 335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337" name="Shape 337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38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39" name="Shape 339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89" name="Shape 389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0" name="Shape 390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1" name="Shape 391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2" name="Shape 392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3" name="Shape 393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4" name="Shape 394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5" name="Shape 395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6" name="Shape 396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48" name="Shape 348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97" name="Shape 397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8" name="Shape 398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99" name="Shape 399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00" name="Shape 400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356" name="Shape 356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357" name="Shape 357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58" name="Shape 358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59" name="Shape 359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360" name="Shape 360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61" name="Shape 361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362" name="Shape 362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63" name="Shape 363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364" name="Shape 364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3" name="Shape 403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04" name="Shape 404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8" name="Shape 488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89" name="Shape 489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0" name="Shape 490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1" name="Shape 491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2" name="Shape 492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3" name="Shape 493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4" name="Shape 494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5" name="Shape 495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13" name="Shape 413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96" name="Shape 496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7" name="Shape 497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8" name="Shape 498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99" name="Shape 499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18" name="Shape 418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9" name="Shape 419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0" name="Shape 420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21" name="Shape 421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00" name="Shape 500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1" name="Shape 501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2" name="Shape 502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3" name="Shape 503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4" name="Shape 504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5" name="Shape 505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6" name="Shape 506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7" name="Shape 507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30" name="Shape 430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31" name="Shape 431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432" name="Shape 432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508" name="Shape 508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09" name="Shape 509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0" name="Shape 510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1" name="Shape 511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37" name="Shape 437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439" name="Shape 439"/>
          <p:cNvSpPr/>
          <p:nvPr/>
        </p:nvSpPr>
        <p:spPr>
          <a:xfrm rot="20113088">
            <a:off x="6838990" y="6719783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0" name="Shape 440"/>
          <p:cNvSpPr/>
          <p:nvPr/>
        </p:nvSpPr>
        <p:spPr>
          <a:xfrm flipH="1" flipV="1">
            <a:off x="6927890" y="7596083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41" name="Shape 441"/>
          <p:cNvSpPr/>
          <p:nvPr/>
        </p:nvSpPr>
        <p:spPr>
          <a:xfrm flipH="1" flipV="1">
            <a:off x="8705295" y="6828526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12" name="Shape 512"/>
          <p:cNvSpPr/>
          <p:nvPr/>
        </p:nvSpPr>
        <p:spPr>
          <a:xfrm>
            <a:off x="8515705" y="6765814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3" name="Shape 513"/>
          <p:cNvSpPr/>
          <p:nvPr/>
        </p:nvSpPr>
        <p:spPr>
          <a:xfrm>
            <a:off x="8414801" y="7041394"/>
            <a:ext cx="414065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4" name="Shape 514"/>
          <p:cNvSpPr/>
          <p:nvPr/>
        </p:nvSpPr>
        <p:spPr>
          <a:xfrm>
            <a:off x="8243031" y="6722802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5" name="Shape 515"/>
          <p:cNvSpPr/>
          <p:nvPr/>
        </p:nvSpPr>
        <p:spPr>
          <a:xfrm>
            <a:off x="8070238" y="7071407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6" name="Shape 516"/>
          <p:cNvSpPr/>
          <p:nvPr/>
        </p:nvSpPr>
        <p:spPr>
          <a:xfrm>
            <a:off x="7768414" y="6823212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7" name="Shape 517"/>
          <p:cNvSpPr/>
          <p:nvPr/>
        </p:nvSpPr>
        <p:spPr>
          <a:xfrm>
            <a:off x="7253618" y="7563632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8" name="Shape 518"/>
          <p:cNvSpPr/>
          <p:nvPr/>
        </p:nvSpPr>
        <p:spPr>
          <a:xfrm>
            <a:off x="7246375" y="7110748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>
              <a:srgbClr val="C82506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19" name="Shape 519"/>
          <p:cNvSpPr/>
          <p:nvPr/>
        </p:nvSpPr>
        <p:spPr>
          <a:xfrm>
            <a:off x="7737458" y="7453350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50" name="Shape 450"/>
          <p:cNvSpPr/>
          <p:nvPr/>
        </p:nvSpPr>
        <p:spPr>
          <a:xfrm flipH="1" flipV="1">
            <a:off x="7316331" y="6165002"/>
            <a:ext cx="1516560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20" name="Shape 520"/>
          <p:cNvSpPr/>
          <p:nvPr/>
        </p:nvSpPr>
        <p:spPr>
          <a:xfrm>
            <a:off x="8622380" y="7302091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1" name="Shape 521"/>
          <p:cNvSpPr/>
          <p:nvPr/>
        </p:nvSpPr>
        <p:spPr>
          <a:xfrm>
            <a:off x="7573822" y="7093129"/>
            <a:ext cx="1211959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2" name="Shape 522"/>
          <p:cNvSpPr/>
          <p:nvPr/>
        </p:nvSpPr>
        <p:spPr>
          <a:xfrm>
            <a:off x="7499491" y="7984137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3" name="Shape 523"/>
          <p:cNvSpPr/>
          <p:nvPr/>
        </p:nvSpPr>
        <p:spPr>
          <a:xfrm>
            <a:off x="7173195" y="7410758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55" name="Shape 455"/>
          <p:cNvSpPr/>
          <p:nvPr/>
        </p:nvSpPr>
        <p:spPr>
          <a:xfrm>
            <a:off x="8735600" y="9354984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6" name="Shape 456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7" name="Shape 457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58" name="Shape 458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24" name="Shape 524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5" name="Shape 525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6" name="Shape 526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7" name="Shape 527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8" name="Shape 528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29" name="Shape 529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30" name="Shape 530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31" name="Shape 531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67" name="Shape 467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32" name="Shape 532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33" name="Shape 533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34" name="Shape 534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35" name="Shape 535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472" name="Shape 472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6320511" y="6775443"/>
            <a:ext cx="56202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82506"/>
                </a:solidFill>
              </a:rPr>
              <a:t>e/µ</a:t>
            </a:r>
          </a:p>
        </p:txBody>
      </p:sp>
      <p:sp>
        <p:nvSpPr>
          <p:cNvPr id="475" name="Shape 475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476" name="Shape 476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477" name="Shape 477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78" name="Shape 478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79" name="Shape 479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480" name="Shape 480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1" name="Shape 481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482" name="Shape 482"/>
          <p:cNvSpPr/>
          <p:nvPr/>
        </p:nvSpPr>
        <p:spPr>
          <a:xfrm>
            <a:off x="8894436" y="8075819"/>
            <a:ext cx="1282166" cy="1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3" name="Shape 483"/>
          <p:cNvSpPr/>
          <p:nvPr/>
        </p:nvSpPr>
        <p:spPr>
          <a:xfrm>
            <a:off x="10227649" y="7639598"/>
            <a:ext cx="26831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Soft-lepton (SL)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484" name="Shape 484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5" name="Shape 485"/>
          <p:cNvSpPr/>
          <p:nvPr/>
        </p:nvSpPr>
        <p:spPr>
          <a:xfrm>
            <a:off x="5976485" y="4856134"/>
            <a:ext cx="1117214" cy="1941730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6" name="Shape 486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487" name="Shape 487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body" idx="4294967295"/>
          </p:nvPr>
        </p:nvSpPr>
        <p:spPr>
          <a:xfrm>
            <a:off x="9921" y="6218057"/>
            <a:ext cx="6086453" cy="3166472"/>
          </a:xfrm>
          <a:prstGeom prst="rect">
            <a:avLst/>
          </a:prstGeom>
        </p:spPr>
        <p:txBody>
          <a:bodyPr/>
          <a:lstStyle/>
          <a:p>
            <a:pPr lvl="0" marL="0" indent="0" defTabSz="426466">
              <a:spcBef>
                <a:spcPts val="1600"/>
              </a:spcBef>
              <a:buSzTx/>
              <a:buNone/>
              <a:defRPr sz="1800"/>
            </a:pPr>
            <a:r>
              <a:rPr sz="2628">
                <a:solidFill>
                  <a:srgbClr val="0365C0"/>
                </a:solidFill>
              </a:rPr>
              <a:t>combined: </a:t>
            </a:r>
            <a:br>
              <a:rPr sz="2628">
                <a:solidFill>
                  <a:srgbClr val="0365C0"/>
                </a:solidFill>
              </a:rPr>
            </a:br>
            <a:r>
              <a:rPr b="1" sz="262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sz="2628">
                <a:solidFill>
                  <a:srgbClr val="0365C0"/>
                </a:solidFill>
              </a:rPr>
              <a:t>ombined </a:t>
            </a:r>
            <a:r>
              <a:rPr b="1" sz="262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sz="2628">
                <a:solidFill>
                  <a:srgbClr val="0365C0"/>
                </a:solidFill>
              </a:rPr>
              <a:t>econdary </a:t>
            </a:r>
            <a:r>
              <a:rPr b="1" sz="262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rPr sz="2628">
                <a:solidFill>
                  <a:srgbClr val="0365C0"/>
                </a:solidFill>
              </a:rPr>
              <a:t>ertex (</a:t>
            </a:r>
            <a:r>
              <a:rPr b="1" sz="2628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CSV</a:t>
            </a:r>
            <a:r>
              <a:rPr sz="2628">
                <a:solidFill>
                  <a:srgbClr val="0365C0"/>
                </a:solidFill>
              </a:rPr>
              <a:t>)</a:t>
            </a:r>
            <a:br>
              <a:rPr sz="2628">
                <a:solidFill>
                  <a:srgbClr val="0365C0"/>
                </a:solidFill>
              </a:rPr>
            </a:br>
            <a:r>
              <a:rPr sz="2628">
                <a:solidFill>
                  <a:srgbClr val="0365C0"/>
                </a:solidFill>
              </a:rPr>
              <a:t>DeepCSV</a:t>
            </a:r>
            <a:br>
              <a:rPr sz="2628">
                <a:solidFill>
                  <a:srgbClr val="0365C0"/>
                </a:solidFill>
              </a:rPr>
            </a:br>
            <a:r>
              <a:rPr sz="2628">
                <a:solidFill>
                  <a:srgbClr val="0365C0"/>
                </a:solidFill>
              </a:rPr>
              <a:t>DeepFlavour</a:t>
            </a:r>
            <a:endParaRPr sz="2628">
              <a:solidFill>
                <a:srgbClr val="0365C0"/>
              </a:solidFill>
            </a:endParaRPr>
          </a:p>
          <a:p>
            <a:pPr lvl="0" marL="0" indent="0" defTabSz="426466">
              <a:spcBef>
                <a:spcPts val="1600"/>
              </a:spcBef>
              <a:buSzTx/>
              <a:buNone/>
              <a:defRPr sz="1800"/>
            </a:pPr>
            <a:r>
              <a:rPr sz="2628">
                <a:solidFill>
                  <a:srgbClr val="00882B"/>
                </a:solidFill>
              </a:rPr>
              <a:t>super-combined: </a:t>
            </a:r>
            <a:br>
              <a:rPr sz="2628">
                <a:solidFill>
                  <a:srgbClr val="00882B"/>
                </a:solidFill>
              </a:rPr>
            </a:br>
            <a:r>
              <a:rPr sz="2628">
                <a:solidFill>
                  <a:srgbClr val="00882B"/>
                </a:solidFill>
              </a:rPr>
              <a:t>Combined MVA (</a:t>
            </a:r>
            <a:r>
              <a:rPr b="1" sz="2628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cMVA</a:t>
            </a:r>
            <a:r>
              <a:rPr sz="2628">
                <a:solidFill>
                  <a:srgbClr val="00882B"/>
                </a:solidFill>
              </a:rPr>
              <a:t>)</a:t>
            </a:r>
            <a:br>
              <a:rPr sz="2628">
                <a:solidFill>
                  <a:srgbClr val="00882B"/>
                </a:solidFill>
              </a:rPr>
            </a:br>
            <a:r>
              <a:rPr b="1" sz="2628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charm-Tagger</a:t>
            </a:r>
          </a:p>
        </p:txBody>
      </p:sp>
      <p:sp>
        <p:nvSpPr>
          <p:cNvPr id="538" name="Shape 538"/>
          <p:cNvSpPr/>
          <p:nvPr/>
        </p:nvSpPr>
        <p:spPr>
          <a:xfrm>
            <a:off x="10190255" y="872750"/>
            <a:ext cx="2710388" cy="8283575"/>
          </a:xfrm>
          <a:prstGeom prst="roundRect">
            <a:avLst>
              <a:gd name="adj" fmla="val 15284"/>
            </a:avLst>
          </a:prstGeom>
          <a:solidFill>
            <a:srgbClr val="FAD8DA"/>
          </a:solidFill>
          <a:ln w="38100">
            <a:solidFill>
              <a:srgbClr val="86100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super</a:t>
            </a:r>
            <a:endParaRPr b="1" sz="2400">
              <a:solidFill>
                <a:srgbClr val="86100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combined</a:t>
            </a:r>
          </a:p>
        </p:txBody>
      </p:sp>
      <p:sp>
        <p:nvSpPr>
          <p:cNvPr id="539" name="Shape 539"/>
          <p:cNvSpPr/>
          <p:nvPr/>
        </p:nvSpPr>
        <p:spPr>
          <a:xfrm>
            <a:off x="10364823" y="1022528"/>
            <a:ext cx="2408807" cy="4511313"/>
          </a:xfrm>
          <a:prstGeom prst="roundRect">
            <a:avLst>
              <a:gd name="adj" fmla="val 14085"/>
            </a:avLst>
          </a:prstGeom>
          <a:solidFill>
            <a:srgbClr val="E8EDFF"/>
          </a:solidFill>
          <a:ln w="38100">
            <a:solidFill>
              <a:srgbClr val="0365C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24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365C0"/>
                </a:solidFill>
              </a:rPr>
              <a:t>combined</a:t>
            </a:r>
          </a:p>
        </p:txBody>
      </p:sp>
      <p:sp>
        <p:nvSpPr>
          <p:cNvPr id="540" name="Shape 540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1" name="Shape 541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42" name="Shape 542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26" name="Shape 626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27" name="Shape 627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28" name="Shape 628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29" name="Shape 629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0" name="Shape 630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1" name="Shape 631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2" name="Shape 632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3" name="Shape 633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51" name="Shape 551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34" name="Shape 634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5" name="Shape 635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6" name="Shape 636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7" name="Shape 637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56" name="Shape 556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7" name="Shape 557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58" name="Shape 558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59" name="Shape 559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38" name="Shape 638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39" name="Shape 639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0" name="Shape 640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1" name="Shape 641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2" name="Shape 642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3" name="Shape 643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4" name="Shape 644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5" name="Shape 645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68" name="Shape 568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69" name="Shape 569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570" name="Shape 570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646" name="Shape 646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7" name="Shape 647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8" name="Shape 648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49" name="Shape 649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75" name="Shape 575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577" name="Shape 577"/>
          <p:cNvSpPr/>
          <p:nvPr/>
        </p:nvSpPr>
        <p:spPr>
          <a:xfrm rot="20113088">
            <a:off x="6838990" y="6719783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H="1" flipV="1">
            <a:off x="6927890" y="7596083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79" name="Shape 579"/>
          <p:cNvSpPr/>
          <p:nvPr/>
        </p:nvSpPr>
        <p:spPr>
          <a:xfrm flipH="1" flipV="1">
            <a:off x="8705295" y="6828526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50" name="Shape 650"/>
          <p:cNvSpPr/>
          <p:nvPr/>
        </p:nvSpPr>
        <p:spPr>
          <a:xfrm>
            <a:off x="8515705" y="6765814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1" name="Shape 651"/>
          <p:cNvSpPr/>
          <p:nvPr/>
        </p:nvSpPr>
        <p:spPr>
          <a:xfrm>
            <a:off x="8414801" y="7041394"/>
            <a:ext cx="414065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2" name="Shape 652"/>
          <p:cNvSpPr/>
          <p:nvPr/>
        </p:nvSpPr>
        <p:spPr>
          <a:xfrm>
            <a:off x="8243031" y="6722802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3" name="Shape 653"/>
          <p:cNvSpPr/>
          <p:nvPr/>
        </p:nvSpPr>
        <p:spPr>
          <a:xfrm>
            <a:off x="8070238" y="7071407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4" name="Shape 654"/>
          <p:cNvSpPr/>
          <p:nvPr/>
        </p:nvSpPr>
        <p:spPr>
          <a:xfrm>
            <a:off x="7768414" y="6823212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5" name="Shape 655"/>
          <p:cNvSpPr/>
          <p:nvPr/>
        </p:nvSpPr>
        <p:spPr>
          <a:xfrm>
            <a:off x="7253618" y="7563632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6" name="Shape 656"/>
          <p:cNvSpPr/>
          <p:nvPr/>
        </p:nvSpPr>
        <p:spPr>
          <a:xfrm>
            <a:off x="7246375" y="7110748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>
              <a:srgbClr val="C82506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7" name="Shape 657"/>
          <p:cNvSpPr/>
          <p:nvPr/>
        </p:nvSpPr>
        <p:spPr>
          <a:xfrm>
            <a:off x="7737458" y="7453350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88" name="Shape 588"/>
          <p:cNvSpPr/>
          <p:nvPr/>
        </p:nvSpPr>
        <p:spPr>
          <a:xfrm flipH="1" flipV="1">
            <a:off x="7316331" y="6165002"/>
            <a:ext cx="1516560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58" name="Shape 658"/>
          <p:cNvSpPr/>
          <p:nvPr/>
        </p:nvSpPr>
        <p:spPr>
          <a:xfrm>
            <a:off x="8622380" y="7302091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59" name="Shape 659"/>
          <p:cNvSpPr/>
          <p:nvPr/>
        </p:nvSpPr>
        <p:spPr>
          <a:xfrm>
            <a:off x="7573822" y="7093129"/>
            <a:ext cx="1211959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0" name="Shape 660"/>
          <p:cNvSpPr/>
          <p:nvPr/>
        </p:nvSpPr>
        <p:spPr>
          <a:xfrm>
            <a:off x="7499491" y="7984137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1" name="Shape 661"/>
          <p:cNvSpPr/>
          <p:nvPr/>
        </p:nvSpPr>
        <p:spPr>
          <a:xfrm>
            <a:off x="7173195" y="7410758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593" name="Shape 593"/>
          <p:cNvSpPr/>
          <p:nvPr/>
        </p:nvSpPr>
        <p:spPr>
          <a:xfrm>
            <a:off x="8735600" y="9354984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4" name="Shape 594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95" name="Shape 595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596" name="Shape 596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62" name="Shape 662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3" name="Shape 663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4" name="Shape 664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5" name="Shape 665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6" name="Shape 666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7" name="Shape 667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8" name="Shape 668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69" name="Shape 669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05" name="Shape 605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0" name="Shape 670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71" name="Shape 671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72" name="Shape 672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73" name="Shape 673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10" name="Shape 610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1" name="Shape 611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6320511" y="6775443"/>
            <a:ext cx="56202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82506"/>
                </a:solidFill>
              </a:rPr>
              <a:t>e/µ</a:t>
            </a:r>
          </a:p>
        </p:txBody>
      </p:sp>
      <p:sp>
        <p:nvSpPr>
          <p:cNvPr id="613" name="Shape 613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614" name="Shape 614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615" name="Shape 615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16" name="Shape 616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17" name="Shape 617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618" name="Shape 618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19" name="Shape 619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620" name="Shape 620"/>
          <p:cNvSpPr/>
          <p:nvPr/>
        </p:nvSpPr>
        <p:spPr>
          <a:xfrm>
            <a:off x="8894436" y="8075819"/>
            <a:ext cx="1282166" cy="1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21" name="Shape 621"/>
          <p:cNvSpPr/>
          <p:nvPr/>
        </p:nvSpPr>
        <p:spPr>
          <a:xfrm>
            <a:off x="10227649" y="7639598"/>
            <a:ext cx="26831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Soft-lepton (SL)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622" name="Shape 622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23" name="Shape 623"/>
          <p:cNvSpPr/>
          <p:nvPr/>
        </p:nvSpPr>
        <p:spPr>
          <a:xfrm>
            <a:off x="5976485" y="4856134"/>
            <a:ext cx="1117214" cy="1941730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24" name="Shape 624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625" name="Shape 625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/>
        </p:nvSpPr>
        <p:spPr>
          <a:xfrm>
            <a:off x="10190255" y="872750"/>
            <a:ext cx="2710388" cy="8283575"/>
          </a:xfrm>
          <a:prstGeom prst="roundRect">
            <a:avLst>
              <a:gd name="adj" fmla="val 15284"/>
            </a:avLst>
          </a:prstGeom>
          <a:solidFill>
            <a:srgbClr val="FAD8DA"/>
          </a:solidFill>
          <a:ln w="38100">
            <a:solidFill>
              <a:srgbClr val="86100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super</a:t>
            </a:r>
            <a:endParaRPr b="1" sz="2400">
              <a:solidFill>
                <a:srgbClr val="86100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combined</a:t>
            </a:r>
          </a:p>
        </p:txBody>
      </p:sp>
      <p:sp>
        <p:nvSpPr>
          <p:cNvPr id="676" name="Shape 676"/>
          <p:cNvSpPr/>
          <p:nvPr/>
        </p:nvSpPr>
        <p:spPr>
          <a:xfrm>
            <a:off x="10364823" y="1022528"/>
            <a:ext cx="2408807" cy="4511313"/>
          </a:xfrm>
          <a:prstGeom prst="roundRect">
            <a:avLst>
              <a:gd name="adj" fmla="val 14085"/>
            </a:avLst>
          </a:prstGeom>
          <a:solidFill>
            <a:srgbClr val="E8EDFF"/>
          </a:solidFill>
          <a:ln w="38100">
            <a:solidFill>
              <a:srgbClr val="0365C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24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365C0"/>
                </a:solidFill>
              </a:rPr>
              <a:t>combined</a:t>
            </a:r>
          </a:p>
        </p:txBody>
      </p:sp>
      <p:sp>
        <p:nvSpPr>
          <p:cNvPr id="677" name="Shape 677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8" name="Shape 678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79" name="Shape 679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65" name="Shape 765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66" name="Shape 766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67" name="Shape 767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68" name="Shape 768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69" name="Shape 769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0" name="Shape 770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1" name="Shape 771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2" name="Shape 772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88" name="Shape 688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73" name="Shape 773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4" name="Shape 774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5" name="Shape 775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6" name="Shape 776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693" name="Shape 693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4" name="Shape 694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5" name="Shape 695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96" name="Shape 696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77" name="Shape 777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8" name="Shape 778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79" name="Shape 779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0" name="Shape 780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1" name="Shape 781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2" name="Shape 782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3" name="Shape 783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4" name="Shape 784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05" name="Shape 705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06" name="Shape 706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707" name="Shape 707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785" name="Shape 785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6" name="Shape 786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7" name="Shape 787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88" name="Shape 788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12" name="Shape 712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3" name="Shape 713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714" name="Shape 714"/>
          <p:cNvSpPr/>
          <p:nvPr/>
        </p:nvSpPr>
        <p:spPr>
          <a:xfrm rot="20113088">
            <a:off x="6838990" y="6719783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5" name="Shape 715"/>
          <p:cNvSpPr/>
          <p:nvPr/>
        </p:nvSpPr>
        <p:spPr>
          <a:xfrm flipH="1" flipV="1">
            <a:off x="6927890" y="7596083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16" name="Shape 716"/>
          <p:cNvSpPr/>
          <p:nvPr/>
        </p:nvSpPr>
        <p:spPr>
          <a:xfrm flipH="1" flipV="1">
            <a:off x="8705295" y="6828526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89" name="Shape 789"/>
          <p:cNvSpPr/>
          <p:nvPr/>
        </p:nvSpPr>
        <p:spPr>
          <a:xfrm>
            <a:off x="8515705" y="6765814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0" name="Shape 790"/>
          <p:cNvSpPr/>
          <p:nvPr/>
        </p:nvSpPr>
        <p:spPr>
          <a:xfrm>
            <a:off x="8414801" y="7041394"/>
            <a:ext cx="414065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1" name="Shape 791"/>
          <p:cNvSpPr/>
          <p:nvPr/>
        </p:nvSpPr>
        <p:spPr>
          <a:xfrm>
            <a:off x="8243031" y="6722802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2" name="Shape 792"/>
          <p:cNvSpPr/>
          <p:nvPr/>
        </p:nvSpPr>
        <p:spPr>
          <a:xfrm>
            <a:off x="8070238" y="7071407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3" name="Shape 793"/>
          <p:cNvSpPr/>
          <p:nvPr/>
        </p:nvSpPr>
        <p:spPr>
          <a:xfrm>
            <a:off x="7768414" y="6823212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4" name="Shape 794"/>
          <p:cNvSpPr/>
          <p:nvPr/>
        </p:nvSpPr>
        <p:spPr>
          <a:xfrm>
            <a:off x="7253618" y="7563632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5" name="Shape 795"/>
          <p:cNvSpPr/>
          <p:nvPr/>
        </p:nvSpPr>
        <p:spPr>
          <a:xfrm>
            <a:off x="7246375" y="7110748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>
              <a:srgbClr val="C82506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6" name="Shape 796"/>
          <p:cNvSpPr/>
          <p:nvPr/>
        </p:nvSpPr>
        <p:spPr>
          <a:xfrm>
            <a:off x="7737458" y="7453350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25" name="Shape 725"/>
          <p:cNvSpPr/>
          <p:nvPr/>
        </p:nvSpPr>
        <p:spPr>
          <a:xfrm flipH="1" flipV="1">
            <a:off x="7316331" y="6165002"/>
            <a:ext cx="1516560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97" name="Shape 797"/>
          <p:cNvSpPr/>
          <p:nvPr/>
        </p:nvSpPr>
        <p:spPr>
          <a:xfrm>
            <a:off x="8622380" y="7302091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8" name="Shape 798"/>
          <p:cNvSpPr/>
          <p:nvPr/>
        </p:nvSpPr>
        <p:spPr>
          <a:xfrm>
            <a:off x="7573822" y="7093129"/>
            <a:ext cx="1211959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99" name="Shape 799"/>
          <p:cNvSpPr/>
          <p:nvPr/>
        </p:nvSpPr>
        <p:spPr>
          <a:xfrm>
            <a:off x="7499491" y="7984137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0" name="Shape 800"/>
          <p:cNvSpPr/>
          <p:nvPr/>
        </p:nvSpPr>
        <p:spPr>
          <a:xfrm>
            <a:off x="7173195" y="7410758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30" name="Shape 730"/>
          <p:cNvSpPr/>
          <p:nvPr/>
        </p:nvSpPr>
        <p:spPr>
          <a:xfrm>
            <a:off x="8735600" y="9354984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1" name="Shape 731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32" name="Shape 732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33" name="Shape 733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01" name="Shape 801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2" name="Shape 802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3" name="Shape 803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4" name="Shape 804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5" name="Shape 805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6" name="Shape 806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7" name="Shape 807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08" name="Shape 808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42" name="Shape 742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09" name="Shape 809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10" name="Shape 810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11" name="Shape 811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12" name="Shape 812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747" name="Shape 747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8" name="Shape 748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49" name="Shape 749"/>
          <p:cNvSpPr/>
          <p:nvPr/>
        </p:nvSpPr>
        <p:spPr>
          <a:xfrm>
            <a:off x="6320511" y="6775443"/>
            <a:ext cx="56202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82506"/>
                </a:solidFill>
              </a:rPr>
              <a:t>e/µ</a:t>
            </a:r>
          </a:p>
        </p:txBody>
      </p:sp>
      <p:sp>
        <p:nvSpPr>
          <p:cNvPr id="750" name="Shape 750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751" name="Shape 751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752" name="Shape 752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53" name="Shape 753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54" name="Shape 754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755" name="Shape 755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56" name="Shape 756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757" name="Shape 757"/>
          <p:cNvSpPr/>
          <p:nvPr/>
        </p:nvSpPr>
        <p:spPr>
          <a:xfrm>
            <a:off x="8894436" y="8075819"/>
            <a:ext cx="1282166" cy="1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58" name="Shape 758"/>
          <p:cNvSpPr/>
          <p:nvPr/>
        </p:nvSpPr>
        <p:spPr>
          <a:xfrm>
            <a:off x="10227649" y="7639598"/>
            <a:ext cx="26831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Soft-lepton (SL)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759" name="Shape 759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60" name="Shape 760"/>
          <p:cNvSpPr/>
          <p:nvPr/>
        </p:nvSpPr>
        <p:spPr>
          <a:xfrm>
            <a:off x="5976485" y="4856134"/>
            <a:ext cx="1117214" cy="1941730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761" name="Figure_0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5936" y="5410137"/>
            <a:ext cx="6505969" cy="4394685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Shape 762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763" name="Shape 763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  <p:sp>
        <p:nvSpPr>
          <p:cNvPr id="764" name="Shape 764"/>
          <p:cNvSpPr/>
          <p:nvPr/>
        </p:nvSpPr>
        <p:spPr>
          <a:xfrm>
            <a:off x="659779" y="5015882"/>
            <a:ext cx="18426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Phase 0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/>
        </p:nvSpPr>
        <p:spPr>
          <a:xfrm>
            <a:off x="10190255" y="872750"/>
            <a:ext cx="2710388" cy="8283575"/>
          </a:xfrm>
          <a:prstGeom prst="roundRect">
            <a:avLst>
              <a:gd name="adj" fmla="val 15284"/>
            </a:avLst>
          </a:prstGeom>
          <a:solidFill>
            <a:srgbClr val="FAD8DA"/>
          </a:solidFill>
          <a:ln w="38100">
            <a:solidFill>
              <a:srgbClr val="86100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super</a:t>
            </a:r>
            <a:endParaRPr b="1" sz="2400">
              <a:solidFill>
                <a:srgbClr val="86100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combined</a:t>
            </a:r>
          </a:p>
        </p:txBody>
      </p:sp>
      <p:sp>
        <p:nvSpPr>
          <p:cNvPr id="815" name="Shape 815"/>
          <p:cNvSpPr/>
          <p:nvPr/>
        </p:nvSpPr>
        <p:spPr>
          <a:xfrm>
            <a:off x="10364823" y="1022528"/>
            <a:ext cx="2408807" cy="4511313"/>
          </a:xfrm>
          <a:prstGeom prst="roundRect">
            <a:avLst>
              <a:gd name="adj" fmla="val 14085"/>
            </a:avLst>
          </a:prstGeom>
          <a:solidFill>
            <a:srgbClr val="E8EDFF"/>
          </a:solidFill>
          <a:ln w="38100">
            <a:solidFill>
              <a:srgbClr val="0365C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24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365C0"/>
                </a:solidFill>
              </a:rPr>
              <a:t>combined</a:t>
            </a:r>
          </a:p>
        </p:txBody>
      </p:sp>
      <p:sp>
        <p:nvSpPr>
          <p:cNvPr id="816" name="Shape 816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7" name="Shape 817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18" name="Shape 818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04" name="Shape 904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05" name="Shape 905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06" name="Shape 906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07" name="Shape 907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08" name="Shape 908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09" name="Shape 909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0" name="Shape 910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1" name="Shape 911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27" name="Shape 827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12" name="Shape 912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3" name="Shape 913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4" name="Shape 914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5" name="Shape 915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32" name="Shape 832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3" name="Shape 833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34" name="Shape 834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35" name="Shape 835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16" name="Shape 916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7" name="Shape 917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8" name="Shape 918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19" name="Shape 919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0" name="Shape 920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1" name="Shape 921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2" name="Shape 922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3" name="Shape 923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44" name="Shape 844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45" name="Shape 845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846" name="Shape 846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924" name="Shape 924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5" name="Shape 925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6" name="Shape 926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7" name="Shape 927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51" name="Shape 851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2" name="Shape 852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853" name="Shape 853"/>
          <p:cNvSpPr/>
          <p:nvPr/>
        </p:nvSpPr>
        <p:spPr>
          <a:xfrm rot="20113088">
            <a:off x="6838990" y="6719783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54" name="Shape 854"/>
          <p:cNvSpPr/>
          <p:nvPr/>
        </p:nvSpPr>
        <p:spPr>
          <a:xfrm flipH="1" flipV="1">
            <a:off x="6927890" y="7596083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55" name="Shape 855"/>
          <p:cNvSpPr/>
          <p:nvPr/>
        </p:nvSpPr>
        <p:spPr>
          <a:xfrm flipH="1" flipV="1">
            <a:off x="8705295" y="6828526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28" name="Shape 928"/>
          <p:cNvSpPr/>
          <p:nvPr/>
        </p:nvSpPr>
        <p:spPr>
          <a:xfrm>
            <a:off x="8515705" y="6765814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29" name="Shape 929"/>
          <p:cNvSpPr/>
          <p:nvPr/>
        </p:nvSpPr>
        <p:spPr>
          <a:xfrm>
            <a:off x="8414801" y="7041394"/>
            <a:ext cx="414065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0" name="Shape 930"/>
          <p:cNvSpPr/>
          <p:nvPr/>
        </p:nvSpPr>
        <p:spPr>
          <a:xfrm>
            <a:off x="8243031" y="6722802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1" name="Shape 931"/>
          <p:cNvSpPr/>
          <p:nvPr/>
        </p:nvSpPr>
        <p:spPr>
          <a:xfrm>
            <a:off x="8070238" y="7071407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2" name="Shape 932"/>
          <p:cNvSpPr/>
          <p:nvPr/>
        </p:nvSpPr>
        <p:spPr>
          <a:xfrm>
            <a:off x="7768414" y="6823212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3" name="Shape 933"/>
          <p:cNvSpPr/>
          <p:nvPr/>
        </p:nvSpPr>
        <p:spPr>
          <a:xfrm>
            <a:off x="7253618" y="7563632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4" name="Shape 934"/>
          <p:cNvSpPr/>
          <p:nvPr/>
        </p:nvSpPr>
        <p:spPr>
          <a:xfrm>
            <a:off x="7246375" y="7110748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>
              <a:srgbClr val="C82506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5" name="Shape 935"/>
          <p:cNvSpPr/>
          <p:nvPr/>
        </p:nvSpPr>
        <p:spPr>
          <a:xfrm>
            <a:off x="7737458" y="7453350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64" name="Shape 864"/>
          <p:cNvSpPr/>
          <p:nvPr/>
        </p:nvSpPr>
        <p:spPr>
          <a:xfrm flipH="1" flipV="1">
            <a:off x="7316331" y="6165002"/>
            <a:ext cx="1516560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36" name="Shape 936"/>
          <p:cNvSpPr/>
          <p:nvPr/>
        </p:nvSpPr>
        <p:spPr>
          <a:xfrm>
            <a:off x="8622380" y="7302091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7" name="Shape 937"/>
          <p:cNvSpPr/>
          <p:nvPr/>
        </p:nvSpPr>
        <p:spPr>
          <a:xfrm>
            <a:off x="7573822" y="7093129"/>
            <a:ext cx="1211959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8" name="Shape 938"/>
          <p:cNvSpPr/>
          <p:nvPr/>
        </p:nvSpPr>
        <p:spPr>
          <a:xfrm>
            <a:off x="7499491" y="7984137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39" name="Shape 939"/>
          <p:cNvSpPr/>
          <p:nvPr/>
        </p:nvSpPr>
        <p:spPr>
          <a:xfrm>
            <a:off x="7173195" y="7410758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69" name="Shape 869"/>
          <p:cNvSpPr/>
          <p:nvPr/>
        </p:nvSpPr>
        <p:spPr>
          <a:xfrm>
            <a:off x="8735600" y="9354984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0" name="Shape 870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1" name="Shape 871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72" name="Shape 872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40" name="Shape 940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1" name="Shape 941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2" name="Shape 942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3" name="Shape 943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4" name="Shape 944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5" name="Shape 945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6" name="Shape 946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7" name="Shape 947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81" name="Shape 881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48" name="Shape 948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49" name="Shape 949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50" name="Shape 950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51" name="Shape 951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886" name="Shape 886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7" name="Shape 887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6320511" y="6775443"/>
            <a:ext cx="56202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82506"/>
                </a:solidFill>
              </a:rPr>
              <a:t>e/µ</a:t>
            </a:r>
          </a:p>
        </p:txBody>
      </p:sp>
      <p:sp>
        <p:nvSpPr>
          <p:cNvPr id="889" name="Shape 889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890" name="Shape 890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891" name="Shape 891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2" name="Shape 892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3" name="Shape 893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894" name="Shape 894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5" name="Shape 895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896" name="Shape 896"/>
          <p:cNvSpPr/>
          <p:nvPr/>
        </p:nvSpPr>
        <p:spPr>
          <a:xfrm>
            <a:off x="8894436" y="8075819"/>
            <a:ext cx="1282166" cy="1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7" name="Shape 897"/>
          <p:cNvSpPr/>
          <p:nvPr/>
        </p:nvSpPr>
        <p:spPr>
          <a:xfrm>
            <a:off x="10227649" y="7639598"/>
            <a:ext cx="26831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Soft-lepton (SL)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898" name="Shape 898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9" name="Shape 899"/>
          <p:cNvSpPr/>
          <p:nvPr/>
        </p:nvSpPr>
        <p:spPr>
          <a:xfrm>
            <a:off x="5976485" y="4856134"/>
            <a:ext cx="1117214" cy="1941730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00" name="Shape 900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90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27" y="5609517"/>
            <a:ext cx="6293859" cy="4125808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Shape 902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  <p:sp>
        <p:nvSpPr>
          <p:cNvPr id="903" name="Shape 903"/>
          <p:cNvSpPr/>
          <p:nvPr/>
        </p:nvSpPr>
        <p:spPr>
          <a:xfrm>
            <a:off x="698003" y="5257182"/>
            <a:ext cx="17153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Phase I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/>
        </p:nvSpPr>
        <p:spPr>
          <a:xfrm>
            <a:off x="10190255" y="872750"/>
            <a:ext cx="2710388" cy="8283575"/>
          </a:xfrm>
          <a:prstGeom prst="roundRect">
            <a:avLst>
              <a:gd name="adj" fmla="val 15284"/>
            </a:avLst>
          </a:prstGeom>
          <a:solidFill>
            <a:srgbClr val="FAD8DA"/>
          </a:solidFill>
          <a:ln w="38100">
            <a:solidFill>
              <a:srgbClr val="861001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2400">
              <a:solidFill>
                <a:srgbClr val="0365C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super</a:t>
            </a:r>
            <a:endParaRPr b="1" sz="2400">
              <a:solidFill>
                <a:srgbClr val="86100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b="1" sz="2400">
                <a:solidFill>
                  <a:srgbClr val="861001"/>
                </a:solidFill>
                <a:latin typeface="Helvetica"/>
                <a:ea typeface="Helvetica"/>
                <a:cs typeface="Helvetica"/>
                <a:sym typeface="Helvetica"/>
              </a:rPr>
              <a:t>combined</a:t>
            </a:r>
          </a:p>
        </p:txBody>
      </p:sp>
      <p:sp>
        <p:nvSpPr>
          <p:cNvPr id="954" name="Shape 954"/>
          <p:cNvSpPr/>
          <p:nvPr/>
        </p:nvSpPr>
        <p:spPr>
          <a:xfrm>
            <a:off x="10364823" y="1022528"/>
            <a:ext cx="2408807" cy="4511313"/>
          </a:xfrm>
          <a:prstGeom prst="roundRect">
            <a:avLst>
              <a:gd name="adj" fmla="val 14085"/>
            </a:avLst>
          </a:prstGeom>
          <a:solidFill>
            <a:srgbClr val="E8EDFF"/>
          </a:solidFill>
          <a:ln w="38100">
            <a:solidFill>
              <a:srgbClr val="0365C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24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0365C0"/>
                </a:solidFill>
              </a:rPr>
              <a:t>combined</a:t>
            </a:r>
          </a:p>
        </p:txBody>
      </p:sp>
      <p:sp>
        <p:nvSpPr>
          <p:cNvPr id="955" name="Shape 955"/>
          <p:cNvSpPr/>
          <p:nvPr/>
        </p:nvSpPr>
        <p:spPr>
          <a:xfrm rot="20113088">
            <a:off x="3797498" y="16145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6" name="Shape 956"/>
          <p:cNvSpPr/>
          <p:nvPr/>
        </p:nvSpPr>
        <p:spPr>
          <a:xfrm flipH="1" flipV="1">
            <a:off x="3886398" y="2490879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57" name="Shape 957"/>
          <p:cNvSpPr/>
          <p:nvPr/>
        </p:nvSpPr>
        <p:spPr>
          <a:xfrm flipH="1" flipV="1">
            <a:off x="5663802" y="17233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45" name="Shape 1045"/>
          <p:cNvSpPr/>
          <p:nvPr/>
        </p:nvSpPr>
        <p:spPr>
          <a:xfrm>
            <a:off x="5474212" y="1660610"/>
            <a:ext cx="315543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46" name="Shape 1046"/>
          <p:cNvSpPr/>
          <p:nvPr/>
        </p:nvSpPr>
        <p:spPr>
          <a:xfrm>
            <a:off x="5373309" y="1936190"/>
            <a:ext cx="414064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47" name="Shape 1047"/>
          <p:cNvSpPr/>
          <p:nvPr/>
        </p:nvSpPr>
        <p:spPr>
          <a:xfrm>
            <a:off x="5201539" y="1617598"/>
            <a:ext cx="585834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48" name="Shape 1048"/>
          <p:cNvSpPr/>
          <p:nvPr/>
        </p:nvSpPr>
        <p:spPr>
          <a:xfrm>
            <a:off x="5028746" y="1966203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49" name="Shape 1049"/>
          <p:cNvSpPr/>
          <p:nvPr/>
        </p:nvSpPr>
        <p:spPr>
          <a:xfrm>
            <a:off x="4726922" y="17180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0" name="Shape 1050"/>
          <p:cNvSpPr/>
          <p:nvPr/>
        </p:nvSpPr>
        <p:spPr>
          <a:xfrm>
            <a:off x="4212126" y="2458428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1" name="Shape 1051"/>
          <p:cNvSpPr/>
          <p:nvPr/>
        </p:nvSpPr>
        <p:spPr>
          <a:xfrm>
            <a:off x="4204883" y="2005544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2" name="Shape 1052"/>
          <p:cNvSpPr/>
          <p:nvPr/>
        </p:nvSpPr>
        <p:spPr>
          <a:xfrm>
            <a:off x="4695966" y="23481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66" name="Shape 966"/>
          <p:cNvSpPr/>
          <p:nvPr/>
        </p:nvSpPr>
        <p:spPr>
          <a:xfrm flipH="1" flipV="1">
            <a:off x="4274839" y="1059797"/>
            <a:ext cx="1516560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53" name="Shape 1053"/>
          <p:cNvSpPr/>
          <p:nvPr/>
        </p:nvSpPr>
        <p:spPr>
          <a:xfrm>
            <a:off x="5580888" y="21968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4" name="Shape 1054"/>
          <p:cNvSpPr/>
          <p:nvPr/>
        </p:nvSpPr>
        <p:spPr>
          <a:xfrm>
            <a:off x="4532330" y="1987925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5" name="Shape 1055"/>
          <p:cNvSpPr/>
          <p:nvPr/>
        </p:nvSpPr>
        <p:spPr>
          <a:xfrm>
            <a:off x="4457999" y="2878933"/>
            <a:ext cx="1269901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6" name="Shape 1056"/>
          <p:cNvSpPr/>
          <p:nvPr/>
        </p:nvSpPr>
        <p:spPr>
          <a:xfrm>
            <a:off x="4131703" y="2305554"/>
            <a:ext cx="1640632" cy="2026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71" name="Shape 971"/>
          <p:cNvSpPr/>
          <p:nvPr/>
        </p:nvSpPr>
        <p:spPr>
          <a:xfrm>
            <a:off x="5694108" y="42497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Shape 972"/>
          <p:cNvSpPr/>
          <p:nvPr/>
        </p:nvSpPr>
        <p:spPr>
          <a:xfrm rot="20113088">
            <a:off x="25074" y="1687079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Shape 973"/>
          <p:cNvSpPr/>
          <p:nvPr/>
        </p:nvSpPr>
        <p:spPr>
          <a:xfrm flipH="1" flipV="1">
            <a:off x="113975" y="2563379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74" name="Shape 974"/>
          <p:cNvSpPr/>
          <p:nvPr/>
        </p:nvSpPr>
        <p:spPr>
          <a:xfrm flipH="1" flipV="1">
            <a:off x="1891379" y="1795823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57" name="Shape 1057"/>
          <p:cNvSpPr/>
          <p:nvPr/>
        </p:nvSpPr>
        <p:spPr>
          <a:xfrm>
            <a:off x="1701789" y="1733110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8" name="Shape 1058"/>
          <p:cNvSpPr/>
          <p:nvPr/>
        </p:nvSpPr>
        <p:spPr>
          <a:xfrm>
            <a:off x="1600886" y="2008690"/>
            <a:ext cx="414064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59" name="Shape 1059"/>
          <p:cNvSpPr/>
          <p:nvPr/>
        </p:nvSpPr>
        <p:spPr>
          <a:xfrm>
            <a:off x="1429116" y="1690099"/>
            <a:ext cx="585834" cy="2700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0" name="Shape 1060"/>
          <p:cNvSpPr/>
          <p:nvPr/>
        </p:nvSpPr>
        <p:spPr>
          <a:xfrm>
            <a:off x="1256322" y="2038704"/>
            <a:ext cx="758628" cy="2351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1" name="Shape 1061"/>
          <p:cNvSpPr/>
          <p:nvPr/>
        </p:nvSpPr>
        <p:spPr>
          <a:xfrm>
            <a:off x="954499" y="1790508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2" name="Shape 1062"/>
          <p:cNvSpPr/>
          <p:nvPr/>
        </p:nvSpPr>
        <p:spPr>
          <a:xfrm>
            <a:off x="439702" y="2530928"/>
            <a:ext cx="1575248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3" name="Shape 1063"/>
          <p:cNvSpPr/>
          <p:nvPr/>
        </p:nvSpPr>
        <p:spPr>
          <a:xfrm>
            <a:off x="432459" y="2078044"/>
            <a:ext cx="1582491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4" name="Shape 1064"/>
          <p:cNvSpPr/>
          <p:nvPr/>
        </p:nvSpPr>
        <p:spPr>
          <a:xfrm>
            <a:off x="923543" y="2420646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83" name="Shape 983"/>
          <p:cNvSpPr/>
          <p:nvPr/>
        </p:nvSpPr>
        <p:spPr>
          <a:xfrm flipH="1" flipV="1">
            <a:off x="502416" y="1132298"/>
            <a:ext cx="1516559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84" name="Shape 984"/>
          <p:cNvSpPr/>
          <p:nvPr/>
        </p:nvSpPr>
        <p:spPr>
          <a:xfrm>
            <a:off x="2030564" y="2973679"/>
            <a:ext cx="48482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jet</a:t>
            </a:r>
          </a:p>
        </p:txBody>
      </p:sp>
      <p:sp>
        <p:nvSpPr>
          <p:cNvPr id="985" name="Shape 985"/>
          <p:cNvSpPr/>
          <p:nvPr/>
        </p:nvSpPr>
        <p:spPr>
          <a:xfrm>
            <a:off x="1976623" y="1545429"/>
            <a:ext cx="104990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500"/>
              <a:t>tracks</a:t>
            </a:r>
          </a:p>
        </p:txBody>
      </p:sp>
      <p:sp>
        <p:nvSpPr>
          <p:cNvPr id="1065" name="Shape 1065"/>
          <p:cNvSpPr/>
          <p:nvPr/>
        </p:nvSpPr>
        <p:spPr>
          <a:xfrm>
            <a:off x="1808464" y="2269387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6" name="Shape 1066"/>
          <p:cNvSpPr/>
          <p:nvPr/>
        </p:nvSpPr>
        <p:spPr>
          <a:xfrm>
            <a:off x="759907" y="2060425"/>
            <a:ext cx="1211958" cy="2226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7" name="Shape 1067"/>
          <p:cNvSpPr/>
          <p:nvPr/>
        </p:nvSpPr>
        <p:spPr>
          <a:xfrm>
            <a:off x="685575" y="2951434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68" name="Shape 1068"/>
          <p:cNvSpPr/>
          <p:nvPr/>
        </p:nvSpPr>
        <p:spPr>
          <a:xfrm>
            <a:off x="359279" y="2378055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990" name="Shape 990"/>
          <p:cNvSpPr/>
          <p:nvPr/>
        </p:nvSpPr>
        <p:spPr>
          <a:xfrm>
            <a:off x="1921685" y="4322280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1" name="Shape 991"/>
          <p:cNvSpPr/>
          <p:nvPr/>
        </p:nvSpPr>
        <p:spPr>
          <a:xfrm>
            <a:off x="1336156" y="4314352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DE6A1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DE6A10"/>
                </a:solidFill>
              </a:rPr>
              <a:t>PV</a:t>
            </a:r>
          </a:p>
        </p:txBody>
      </p:sp>
      <p:sp>
        <p:nvSpPr>
          <p:cNvPr id="992" name="Shape 992"/>
          <p:cNvSpPr/>
          <p:nvPr/>
        </p:nvSpPr>
        <p:spPr>
          <a:xfrm rot="20113088">
            <a:off x="6838990" y="6719783"/>
            <a:ext cx="1923158" cy="963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3" name="Shape 993"/>
          <p:cNvSpPr/>
          <p:nvPr/>
        </p:nvSpPr>
        <p:spPr>
          <a:xfrm flipH="1" flipV="1">
            <a:off x="6927890" y="7596083"/>
            <a:ext cx="1938815" cy="1844408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94" name="Shape 994"/>
          <p:cNvSpPr/>
          <p:nvPr/>
        </p:nvSpPr>
        <p:spPr>
          <a:xfrm flipH="1" flipV="1">
            <a:off x="8705295" y="6828526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69" name="Shape 1069"/>
          <p:cNvSpPr/>
          <p:nvPr/>
        </p:nvSpPr>
        <p:spPr>
          <a:xfrm>
            <a:off x="8515705" y="6765814"/>
            <a:ext cx="315542" cy="2682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0" name="Shape 1070"/>
          <p:cNvSpPr/>
          <p:nvPr/>
        </p:nvSpPr>
        <p:spPr>
          <a:xfrm>
            <a:off x="8414801" y="7041394"/>
            <a:ext cx="414065" cy="240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1" name="Shape 1071"/>
          <p:cNvSpPr/>
          <p:nvPr/>
        </p:nvSpPr>
        <p:spPr>
          <a:xfrm>
            <a:off x="8243031" y="6722802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2" name="Shape 1072"/>
          <p:cNvSpPr/>
          <p:nvPr/>
        </p:nvSpPr>
        <p:spPr>
          <a:xfrm>
            <a:off x="8070238" y="7071407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3" name="Shape 1073"/>
          <p:cNvSpPr/>
          <p:nvPr/>
        </p:nvSpPr>
        <p:spPr>
          <a:xfrm>
            <a:off x="7768414" y="6823212"/>
            <a:ext cx="1060451" cy="2600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4" name="Shape 1074"/>
          <p:cNvSpPr/>
          <p:nvPr/>
        </p:nvSpPr>
        <p:spPr>
          <a:xfrm>
            <a:off x="7253618" y="7563632"/>
            <a:ext cx="1575247" cy="185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5" name="Shape 1075"/>
          <p:cNvSpPr/>
          <p:nvPr/>
        </p:nvSpPr>
        <p:spPr>
          <a:xfrm>
            <a:off x="7246375" y="7110748"/>
            <a:ext cx="1582490" cy="231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>
              <a:srgbClr val="C82506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6" name="Shape 1076"/>
          <p:cNvSpPr/>
          <p:nvPr/>
        </p:nvSpPr>
        <p:spPr>
          <a:xfrm>
            <a:off x="7737458" y="7453350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03" name="Shape 1003"/>
          <p:cNvSpPr/>
          <p:nvPr/>
        </p:nvSpPr>
        <p:spPr>
          <a:xfrm flipH="1" flipV="1">
            <a:off x="7316331" y="6165002"/>
            <a:ext cx="1516560" cy="3272582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77" name="Shape 1077"/>
          <p:cNvSpPr/>
          <p:nvPr/>
        </p:nvSpPr>
        <p:spPr>
          <a:xfrm>
            <a:off x="8622380" y="7302091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8" name="Shape 1078"/>
          <p:cNvSpPr/>
          <p:nvPr/>
        </p:nvSpPr>
        <p:spPr>
          <a:xfrm>
            <a:off x="7573822" y="7093129"/>
            <a:ext cx="1211959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79" name="Shape 1079"/>
          <p:cNvSpPr/>
          <p:nvPr/>
        </p:nvSpPr>
        <p:spPr>
          <a:xfrm>
            <a:off x="7499491" y="7984137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0" name="Shape 1080"/>
          <p:cNvSpPr/>
          <p:nvPr/>
        </p:nvSpPr>
        <p:spPr>
          <a:xfrm>
            <a:off x="7173195" y="7410758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08" name="Shape 1008"/>
          <p:cNvSpPr/>
          <p:nvPr/>
        </p:nvSpPr>
        <p:spPr>
          <a:xfrm>
            <a:off x="8735600" y="9354984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9" name="Shape 1009"/>
          <p:cNvSpPr/>
          <p:nvPr/>
        </p:nvSpPr>
        <p:spPr>
          <a:xfrm rot="20113088">
            <a:off x="6769802" y="3293941"/>
            <a:ext cx="1923158" cy="963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10" name="Shape 1010"/>
          <p:cNvSpPr/>
          <p:nvPr/>
        </p:nvSpPr>
        <p:spPr>
          <a:xfrm flipH="1" flipV="1">
            <a:off x="6858703" y="4170240"/>
            <a:ext cx="1938814" cy="1844409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11" name="Shape 1011"/>
          <p:cNvSpPr/>
          <p:nvPr/>
        </p:nvSpPr>
        <p:spPr>
          <a:xfrm flipH="1" flipV="1">
            <a:off x="8636107" y="3402684"/>
            <a:ext cx="144563" cy="2587345"/>
          </a:xfrm>
          <a:prstGeom prst="line">
            <a:avLst/>
          </a:pr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81" name="Shape 1081"/>
          <p:cNvSpPr/>
          <p:nvPr/>
        </p:nvSpPr>
        <p:spPr>
          <a:xfrm>
            <a:off x="8446516" y="3339971"/>
            <a:ext cx="315543" cy="2682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65" h="21600" fill="norm" stroke="1" extrusionOk="0">
                <a:moveTo>
                  <a:pt x="17465" y="21600"/>
                </a:moveTo>
                <a:cubicBezTo>
                  <a:pt x="445" y="14637"/>
                  <a:pt x="-4135" y="7437"/>
                  <a:pt x="3725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2" name="Shape 1082"/>
          <p:cNvSpPr/>
          <p:nvPr/>
        </p:nvSpPr>
        <p:spPr>
          <a:xfrm>
            <a:off x="8345613" y="3615551"/>
            <a:ext cx="414065" cy="2406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93" h="21600" fill="norm" stroke="1" extrusionOk="0">
                <a:moveTo>
                  <a:pt x="18693" y="21600"/>
                </a:moveTo>
                <a:cubicBezTo>
                  <a:pt x="2871" y="14790"/>
                  <a:pt x="-2907" y="7590"/>
                  <a:pt x="1358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3" name="Shape 1083"/>
          <p:cNvSpPr/>
          <p:nvPr/>
        </p:nvSpPr>
        <p:spPr>
          <a:xfrm>
            <a:off x="8173843" y="3296960"/>
            <a:ext cx="585835" cy="2700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90" h="21600" fill="norm" stroke="1" extrusionOk="0">
                <a:moveTo>
                  <a:pt x="20790" y="21600"/>
                </a:moveTo>
                <a:cubicBezTo>
                  <a:pt x="6095" y="14852"/>
                  <a:pt x="-810" y="7652"/>
                  <a:pt x="76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4" name="Shape 1084"/>
          <p:cNvSpPr/>
          <p:nvPr/>
        </p:nvSpPr>
        <p:spPr>
          <a:xfrm>
            <a:off x="8001050" y="3645565"/>
            <a:ext cx="758627" cy="2351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471" y="14802"/>
                  <a:pt x="2271" y="7602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5" name="Shape 1085"/>
          <p:cNvSpPr/>
          <p:nvPr/>
        </p:nvSpPr>
        <p:spPr>
          <a:xfrm>
            <a:off x="7699226" y="3397369"/>
            <a:ext cx="1060451" cy="260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875" y="14874"/>
                  <a:pt x="4675" y="7674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6" name="Shape 1086"/>
          <p:cNvSpPr/>
          <p:nvPr/>
        </p:nvSpPr>
        <p:spPr>
          <a:xfrm>
            <a:off x="7184430" y="4137789"/>
            <a:ext cx="1575247" cy="1859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884" y="13599"/>
                  <a:pt x="8684" y="6399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7" name="Shape 1087"/>
          <p:cNvSpPr/>
          <p:nvPr/>
        </p:nvSpPr>
        <p:spPr>
          <a:xfrm>
            <a:off x="7177187" y="3684905"/>
            <a:ext cx="1582490" cy="2312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736" y="13718"/>
                  <a:pt x="8536" y="6518"/>
                  <a:pt x="0" y="0"/>
                </a:cubicBezTo>
              </a:path>
            </a:pathLst>
          </a:custGeom>
          <a:ln w="25400">
            <a:solidFill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88" name="Shape 1088"/>
          <p:cNvSpPr/>
          <p:nvPr/>
        </p:nvSpPr>
        <p:spPr>
          <a:xfrm>
            <a:off x="7668270" y="4027508"/>
            <a:ext cx="1091407" cy="1969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6755" y="13878"/>
                  <a:pt x="9555" y="6678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20" name="Shape 1020"/>
          <p:cNvSpPr/>
          <p:nvPr/>
        </p:nvSpPr>
        <p:spPr>
          <a:xfrm flipH="1" flipV="1">
            <a:off x="7247144" y="2739159"/>
            <a:ext cx="1516559" cy="3272583"/>
          </a:xfrm>
          <a:prstGeom prst="line">
            <a:avLst/>
          </a:prstGeom>
          <a:ln w="254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89" name="Shape 1089"/>
          <p:cNvSpPr/>
          <p:nvPr/>
        </p:nvSpPr>
        <p:spPr>
          <a:xfrm>
            <a:off x="8553192" y="3876249"/>
            <a:ext cx="208867" cy="2146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408" h="21600" fill="norm" stroke="1" extrusionOk="0">
                <a:moveTo>
                  <a:pt x="17408" y="21600"/>
                </a:moveTo>
                <a:cubicBezTo>
                  <a:pt x="312" y="14641"/>
                  <a:pt x="-4192" y="7441"/>
                  <a:pt x="3895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90" name="Shape 1090"/>
          <p:cNvSpPr/>
          <p:nvPr/>
        </p:nvSpPr>
        <p:spPr>
          <a:xfrm>
            <a:off x="7504634" y="3667287"/>
            <a:ext cx="1211958" cy="2226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9336" y="12506"/>
                  <a:pt x="12136" y="5306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91" name="Shape 1091"/>
          <p:cNvSpPr/>
          <p:nvPr/>
        </p:nvSpPr>
        <p:spPr>
          <a:xfrm>
            <a:off x="7430303" y="4558295"/>
            <a:ext cx="1269902" cy="1409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8321" y="10615"/>
                  <a:pt x="11121" y="3415"/>
                  <a:pt x="0" y="0"/>
                </a:cubicBezTo>
              </a:path>
            </a:pathLst>
          </a:custGeom>
          <a:ln w="25400">
            <a:solidFill>
              <a:srgbClr val="DCDEE0"/>
            </a:solidFill>
            <a:prstDash val="sysDot"/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92" name="Shape 1092"/>
          <p:cNvSpPr/>
          <p:nvPr/>
        </p:nvSpPr>
        <p:spPr>
          <a:xfrm>
            <a:off x="7104007" y="3984916"/>
            <a:ext cx="1640633" cy="2026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7289" y="11811"/>
                  <a:pt x="10089" y="4611"/>
                  <a:pt x="0" y="0"/>
                </a:cubicBezTo>
              </a:path>
            </a:pathLst>
          </a:custGeom>
          <a:ln w="25400">
            <a:solidFill>
              <a:srgbClr val="0365C0"/>
            </a:solidFill>
            <a:miter lim="400000"/>
            <a:tailEnd type="stealth"/>
          </a:ln>
        </p:spPr>
        <p:txBody>
          <a:bodyPr/>
          <a:lstStyle/>
          <a:p>
            <a:pPr lvl="0"/>
          </a:p>
        </p:txBody>
      </p:sp>
      <p:sp>
        <p:nvSpPr>
          <p:cNvPr id="1025" name="Shape 1025"/>
          <p:cNvSpPr/>
          <p:nvPr/>
        </p:nvSpPr>
        <p:spPr>
          <a:xfrm>
            <a:off x="8666412" y="5929141"/>
            <a:ext cx="190501" cy="1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E6A1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8460756" y="5433841"/>
            <a:ext cx="127001" cy="12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365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27" name="Shape 1027"/>
          <p:cNvSpPr/>
          <p:nvPr/>
        </p:nvSpPr>
        <p:spPr>
          <a:xfrm>
            <a:off x="6320511" y="6775443"/>
            <a:ext cx="56202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82506"/>
                </a:solidFill>
              </a:rPr>
              <a:t>e/µ</a:t>
            </a:r>
          </a:p>
        </p:txBody>
      </p:sp>
      <p:sp>
        <p:nvSpPr>
          <p:cNvPr id="1028" name="Shape 1028"/>
          <p:cNvSpPr/>
          <p:nvPr/>
        </p:nvSpPr>
        <p:spPr>
          <a:xfrm>
            <a:off x="8842903" y="5152521"/>
            <a:ext cx="5378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SV</a:t>
            </a:r>
          </a:p>
        </p:txBody>
      </p:sp>
      <p:sp>
        <p:nvSpPr>
          <p:cNvPr id="1029" name="Shape 1029"/>
          <p:cNvSpPr/>
          <p:nvPr/>
        </p:nvSpPr>
        <p:spPr>
          <a:xfrm>
            <a:off x="2435196" y="4492535"/>
            <a:ext cx="249291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Track selection</a:t>
            </a:r>
          </a:p>
        </p:txBody>
      </p:sp>
      <p:sp>
        <p:nvSpPr>
          <p:cNvPr id="1030" name="Shape 1030"/>
          <p:cNvSpPr/>
          <p:nvPr/>
        </p:nvSpPr>
        <p:spPr>
          <a:xfrm>
            <a:off x="2760190" y="4234494"/>
            <a:ext cx="1842922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1" name="Shape 1031"/>
          <p:cNvSpPr/>
          <p:nvPr/>
        </p:nvSpPr>
        <p:spPr>
          <a:xfrm>
            <a:off x="5948838" y="1669124"/>
            <a:ext cx="4196968" cy="1"/>
          </a:xfrm>
          <a:prstGeom prst="line">
            <a:avLst/>
          </a:prstGeom>
          <a:ln w="127000">
            <a:solidFill>
              <a:srgbClr val="00882B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2" name="Shape 1032"/>
          <p:cNvSpPr/>
          <p:nvPr/>
        </p:nvSpPr>
        <p:spPr>
          <a:xfrm>
            <a:off x="10471235" y="1174928"/>
            <a:ext cx="219598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Track-based</a:t>
            </a:r>
            <a:endParaRPr sz="2800"/>
          </a:p>
          <a:p>
            <a:pPr lvl="0">
              <a:defRPr sz="1800"/>
            </a:pPr>
            <a:r>
              <a:rPr sz="2800"/>
              <a:t>tagger</a:t>
            </a:r>
          </a:p>
        </p:txBody>
      </p:sp>
      <p:sp>
        <p:nvSpPr>
          <p:cNvPr id="1033" name="Shape 1033"/>
          <p:cNvSpPr/>
          <p:nvPr/>
        </p:nvSpPr>
        <p:spPr>
          <a:xfrm>
            <a:off x="8887985" y="4603089"/>
            <a:ext cx="1282166" cy="1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4" name="Shape 1034"/>
          <p:cNvSpPr/>
          <p:nvPr/>
        </p:nvSpPr>
        <p:spPr>
          <a:xfrm>
            <a:off x="10138557" y="3900237"/>
            <a:ext cx="28067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Secondary vertex (SV)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1035" name="Shape 1035"/>
          <p:cNvSpPr/>
          <p:nvPr/>
        </p:nvSpPr>
        <p:spPr>
          <a:xfrm>
            <a:off x="8894436" y="8075819"/>
            <a:ext cx="1282166" cy="1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6" name="Shape 1036"/>
          <p:cNvSpPr/>
          <p:nvPr/>
        </p:nvSpPr>
        <p:spPr>
          <a:xfrm>
            <a:off x="10227649" y="7639598"/>
            <a:ext cx="268315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Soft-lepton (SL)</a:t>
            </a:r>
            <a:endParaRPr sz="2800"/>
          </a:p>
          <a:p>
            <a:pPr lvl="0">
              <a:defRPr sz="1800"/>
            </a:pPr>
            <a:r>
              <a:rPr sz="2800"/>
              <a:t>based tagger</a:t>
            </a:r>
          </a:p>
        </p:txBody>
      </p:sp>
      <p:sp>
        <p:nvSpPr>
          <p:cNvPr id="1037" name="Shape 1037"/>
          <p:cNvSpPr/>
          <p:nvPr/>
        </p:nvSpPr>
        <p:spPr>
          <a:xfrm>
            <a:off x="6169958" y="4599043"/>
            <a:ext cx="1555743" cy="857132"/>
          </a:xfrm>
          <a:prstGeom prst="line">
            <a:avLst/>
          </a:prstGeom>
          <a:ln w="127000">
            <a:solidFill>
              <a:srgbClr val="0365C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8" name="Shape 1038"/>
          <p:cNvSpPr/>
          <p:nvPr/>
        </p:nvSpPr>
        <p:spPr>
          <a:xfrm>
            <a:off x="5976485" y="4856134"/>
            <a:ext cx="1117214" cy="1941730"/>
          </a:xfrm>
          <a:prstGeom prst="line">
            <a:avLst/>
          </a:prstGeom>
          <a:ln w="127000">
            <a:solidFill>
              <a:srgbClr val="C82506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9" name="Shape 1039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40" name="Shape 1040"/>
          <p:cNvSpPr/>
          <p:nvPr/>
        </p:nvSpPr>
        <p:spPr>
          <a:xfrm>
            <a:off x="370390" y="289301"/>
            <a:ext cx="524462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The b-tagging workflow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1767" y="854006"/>
            <a:ext cx="12945597" cy="8795055"/>
          </a:xfrm>
          <a:prstGeom prst="rect">
            <a:avLst/>
          </a:prstGeom>
          <a:solidFill>
            <a:srgbClr val="FFFFFF">
              <a:alpha val="761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042" name="Figure_008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5936" y="5410137"/>
            <a:ext cx="6505969" cy="4394685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Shape 1043"/>
          <p:cNvSpPr/>
          <p:nvPr/>
        </p:nvSpPr>
        <p:spPr>
          <a:xfrm>
            <a:off x="6441473" y="2493879"/>
            <a:ext cx="6192005" cy="17653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ROC Curves, show performance of the tagger at different purity</a:t>
            </a:r>
          </a:p>
        </p:txBody>
      </p:sp>
      <p:sp>
        <p:nvSpPr>
          <p:cNvPr id="1044" name="Shape 1044"/>
          <p:cNvSpPr/>
          <p:nvPr/>
        </p:nvSpPr>
        <p:spPr>
          <a:xfrm>
            <a:off x="6441473" y="6241361"/>
            <a:ext cx="6192005" cy="12192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3600"/>
              <a:t>b- vs. c- jet separation is a harder task than b- vs. light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370390" y="289301"/>
            <a:ext cx="13586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Why?</a:t>
            </a:r>
          </a:p>
        </p:txBody>
      </p:sp>
      <p:sp>
        <p:nvSpPr>
          <p:cNvPr id="36" name="Shape 36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38722" y="3246259"/>
            <a:ext cx="12327357" cy="3261082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QCD: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3" marL="0" indent="685800">
              <a:spcBef>
                <a:spcPts val="0"/>
              </a:spcBef>
              <a:buSzTx/>
              <a:buNone/>
              <a:defRPr sz="1800"/>
            </a:pPr>
            <a:r>
              <a:rPr i="1" sz="3600"/>
              <a:t>“All jets are created equal…”</a:t>
            </a:r>
            <a:endParaRPr i="1" sz="3600"/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endParaRPr sz="3600"/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/>
        </p:nvSpPr>
        <p:spPr>
          <a:xfrm>
            <a:off x="370390" y="289301"/>
            <a:ext cx="76844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How? - How many input variables?</a:t>
            </a:r>
          </a:p>
        </p:txBody>
      </p:sp>
      <p:sp>
        <p:nvSpPr>
          <p:cNvPr id="1095" name="Shape 1095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09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09" y="1091537"/>
            <a:ext cx="12778382" cy="6532505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Shape 1097"/>
          <p:cNvSpPr/>
          <p:nvPr/>
        </p:nvSpPr>
        <p:spPr>
          <a:xfrm>
            <a:off x="8013175" y="8188826"/>
            <a:ext cx="38665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latin typeface="Helvetica"/>
                <a:ea typeface="Helvetica"/>
                <a:cs typeface="Helvetica"/>
                <a:sym typeface="Helvetica"/>
              </a:rPr>
              <a:t>Potentially, a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LOT</a:t>
            </a:r>
            <a:r>
              <a:rPr sz="3600">
                <a:latin typeface="Helvetica"/>
                <a:ea typeface="Helvetica"/>
                <a:cs typeface="Helvetica"/>
                <a:sym typeface="Helvetica"/>
              </a:rPr>
              <a:t>!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bdt.gif"/>
          <p:cNvPicPr/>
          <p:nvPr/>
        </p:nvPicPr>
        <p:blipFill>
          <a:blip r:embed="rId2">
            <a:extLst/>
          </a:blip>
          <a:srcRect l="0" t="0" r="48378" b="0"/>
          <a:stretch>
            <a:fillRect/>
          </a:stretch>
        </p:blipFill>
        <p:spPr>
          <a:xfrm>
            <a:off x="4547530" y="4489906"/>
            <a:ext cx="3897394" cy="4518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0" name="likelihood.gif"/>
          <p:cNvPicPr/>
          <p:nvPr/>
        </p:nvPicPr>
        <p:blipFill>
          <a:blip r:embed="rId3">
            <a:extLst/>
          </a:blip>
          <a:srcRect l="0" t="0" r="0" b="6997"/>
          <a:stretch>
            <a:fillRect/>
          </a:stretch>
        </p:blipFill>
        <p:spPr>
          <a:xfrm>
            <a:off x="314811" y="3993527"/>
            <a:ext cx="3918017" cy="5071931"/>
          </a:xfrm>
          <a:prstGeom prst="rect">
            <a:avLst/>
          </a:prstGeom>
          <a:ln w="12700">
            <a:miter lim="400000"/>
          </a:ln>
        </p:spPr>
      </p:pic>
      <p:sp>
        <p:nvSpPr>
          <p:cNvPr id="1101" name="Shape 1101"/>
          <p:cNvSpPr/>
          <p:nvPr/>
        </p:nvSpPr>
        <p:spPr>
          <a:xfrm>
            <a:off x="370390" y="289301"/>
            <a:ext cx="54995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How? - Machine learning</a:t>
            </a:r>
          </a:p>
        </p:txBody>
      </p:sp>
      <p:sp>
        <p:nvSpPr>
          <p:cNvPr id="1102" name="Shape 1102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03" name="Shape 1103"/>
          <p:cNvSpPr/>
          <p:nvPr/>
        </p:nvSpPr>
        <p:spPr>
          <a:xfrm>
            <a:off x="189696" y="1192778"/>
            <a:ext cx="4064001" cy="8070661"/>
          </a:xfrm>
          <a:prstGeom prst="roundRect">
            <a:avLst>
              <a:gd name="adj" fmla="val 16617"/>
            </a:avLst>
          </a:prstGeom>
          <a:ln w="76200">
            <a:solidFill>
              <a:srgbClr val="C8250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4" name="Shape 1104"/>
          <p:cNvSpPr/>
          <p:nvPr/>
        </p:nvSpPr>
        <p:spPr>
          <a:xfrm>
            <a:off x="4493785" y="1192778"/>
            <a:ext cx="4064001" cy="8070661"/>
          </a:xfrm>
          <a:prstGeom prst="roundRect">
            <a:avLst>
              <a:gd name="adj" fmla="val 16617"/>
            </a:avLst>
          </a:prstGeom>
          <a:ln w="762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5" name="Shape 1105"/>
          <p:cNvSpPr/>
          <p:nvPr/>
        </p:nvSpPr>
        <p:spPr>
          <a:xfrm>
            <a:off x="8797873" y="1192778"/>
            <a:ext cx="4064001" cy="8070661"/>
          </a:xfrm>
          <a:prstGeom prst="roundRect">
            <a:avLst>
              <a:gd name="adj" fmla="val 16617"/>
            </a:avLst>
          </a:prstGeom>
          <a:ln w="76200">
            <a:solidFill>
              <a:srgbClr val="00882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106" name="Shape 1106"/>
          <p:cNvSpPr/>
          <p:nvPr/>
        </p:nvSpPr>
        <p:spPr>
          <a:xfrm>
            <a:off x="958034" y="1526695"/>
            <a:ext cx="2527326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Likelihood 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classifier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600"/>
              <a:t>e.g. JP</a:t>
            </a:r>
          </a:p>
        </p:txBody>
      </p:sp>
      <p:sp>
        <p:nvSpPr>
          <p:cNvPr id="1107" name="Shape 1107"/>
          <p:cNvSpPr/>
          <p:nvPr/>
        </p:nvSpPr>
        <p:spPr>
          <a:xfrm>
            <a:off x="5418447" y="1799745"/>
            <a:ext cx="221467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BDT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600"/>
              <a:t>e.g. cMVA</a:t>
            </a:r>
          </a:p>
        </p:txBody>
      </p:sp>
      <p:sp>
        <p:nvSpPr>
          <p:cNvPr id="1108" name="Shape 1108"/>
          <p:cNvSpPr/>
          <p:nvPr/>
        </p:nvSpPr>
        <p:spPr>
          <a:xfrm>
            <a:off x="9286488" y="1291745"/>
            <a:ext cx="3086771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(Deep) Neural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Networks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/>
            </a:pPr>
            <a:r>
              <a:rPr sz="3600"/>
              <a:t>e.g. CSV, </a:t>
            </a:r>
            <a:br>
              <a:rPr sz="3600"/>
            </a:br>
            <a:r>
              <a:rPr sz="3600"/>
              <a:t>DeepCSV</a:t>
            </a:r>
          </a:p>
        </p:txBody>
      </p:sp>
      <p:pic>
        <p:nvPicPr>
          <p:cNvPr id="1109" name="deep-neural-networ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8223304" y="4939100"/>
            <a:ext cx="5213140" cy="3467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/>
        </p:nvSpPr>
        <p:spPr>
          <a:xfrm>
            <a:off x="370390" y="289301"/>
            <a:ext cx="3315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Discriminators</a:t>
            </a:r>
          </a:p>
        </p:txBody>
      </p:sp>
      <p:sp>
        <p:nvSpPr>
          <p:cNvPr id="1112" name="Shape 1112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11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11" y="878996"/>
            <a:ext cx="12912178" cy="4162019"/>
          </a:xfrm>
          <a:prstGeom prst="rect">
            <a:avLst/>
          </a:prstGeom>
          <a:ln w="12700">
            <a:miter lim="400000"/>
          </a:ln>
        </p:spPr>
      </p:pic>
      <p:sp>
        <p:nvSpPr>
          <p:cNvPr id="1114" name="Shape 1114"/>
          <p:cNvSpPr/>
          <p:nvPr/>
        </p:nvSpPr>
        <p:spPr>
          <a:xfrm>
            <a:off x="343001" y="5046509"/>
            <a:ext cx="1231879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define three operating points based on mistag probabilities (0.1%, 1% and 10%)</a:t>
            </a:r>
          </a:p>
        </p:txBody>
      </p:sp>
      <p:pic>
        <p:nvPicPr>
          <p:cNvPr id="1115" name="Screen Shot 2017-09-05 at 15.40.4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136" y="6253991"/>
            <a:ext cx="9606528" cy="3516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/>
        </p:nvSpPr>
        <p:spPr>
          <a:xfrm>
            <a:off x="370390" y="289301"/>
            <a:ext cx="6009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Dependence on kinematics</a:t>
            </a:r>
          </a:p>
        </p:txBody>
      </p:sp>
      <p:sp>
        <p:nvSpPr>
          <p:cNvPr id="1118" name="Shape 1118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1121" name="Group 1121"/>
          <p:cNvGrpSpPr/>
          <p:nvPr/>
        </p:nvGrpSpPr>
        <p:grpSpPr>
          <a:xfrm>
            <a:off x="6591720" y="1933576"/>
            <a:ext cx="6412617" cy="6581123"/>
            <a:chOff x="0" y="0"/>
            <a:chExt cx="6412615" cy="6581121"/>
          </a:xfrm>
        </p:grpSpPr>
        <p:pic>
          <p:nvPicPr>
            <p:cNvPr id="1119" name="pasted-image.pdf"/>
            <p:cNvPicPr/>
            <p:nvPr/>
          </p:nvPicPr>
          <p:blipFill>
            <a:blip r:embed="rId2">
              <a:extLst/>
            </a:blip>
            <a:srcRect l="0" t="220" r="0" b="0"/>
            <a:stretch>
              <a:fillRect/>
            </a:stretch>
          </p:blipFill>
          <p:spPr>
            <a:xfrm>
              <a:off x="0" y="0"/>
              <a:ext cx="6412616" cy="6580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0" name="Shape 1120"/>
            <p:cNvSpPr/>
            <p:nvPr/>
          </p:nvSpPr>
          <p:spPr>
            <a:xfrm>
              <a:off x="709828" y="6413099"/>
              <a:ext cx="3230290" cy="1680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22" name="Shape 1122"/>
          <p:cNvSpPr/>
          <p:nvPr/>
        </p:nvSpPr>
        <p:spPr>
          <a:xfrm>
            <a:off x="111747" y="1157758"/>
            <a:ext cx="6325513" cy="79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473201">
              <a:spcBef>
                <a:spcPts val="100"/>
              </a:spcBef>
              <a:defRPr sz="1800"/>
            </a:pPr>
            <a:r>
              <a:rPr b="1" sz="2916">
                <a:latin typeface="Helvetica"/>
                <a:ea typeface="Helvetica"/>
                <a:cs typeface="Helvetica"/>
                <a:sym typeface="Helvetica"/>
              </a:rPr>
              <a:t>low-momentum: </a:t>
            </a:r>
            <a:endParaRPr b="1" sz="2916">
              <a:latin typeface="Helvetica"/>
              <a:ea typeface="Helvetica"/>
              <a:cs typeface="Helvetica"/>
              <a:sym typeface="Helvetica"/>
            </a:endParaRPr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more multiple coulomb scattering</a:t>
            </a:r>
            <a:endParaRPr sz="2916"/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smaller Lorentz factor → B hadron decays closer to primary vertex (more difficult to resolve) </a:t>
            </a:r>
            <a:endParaRPr sz="2916"/>
          </a:p>
          <a:p>
            <a:pPr lvl="0" algn="l" defTabSz="473201">
              <a:spcBef>
                <a:spcPts val="2400"/>
              </a:spcBef>
              <a:defRPr sz="1800"/>
            </a:pPr>
            <a:r>
              <a:rPr b="1" sz="2916">
                <a:latin typeface="Helvetica"/>
                <a:ea typeface="Helvetica"/>
                <a:cs typeface="Helvetica"/>
                <a:sym typeface="Helvetica"/>
              </a:rPr>
              <a:t>high-momentum: </a:t>
            </a:r>
            <a:endParaRPr b="1" sz="2916">
              <a:latin typeface="Helvetica"/>
              <a:ea typeface="Helvetica"/>
              <a:cs typeface="Helvetica"/>
              <a:sym typeface="Helvetica"/>
            </a:endParaRPr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more collimated jets</a:t>
            </a:r>
            <a:endParaRPr sz="2916"/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dense environment difficult for tracking</a:t>
            </a:r>
            <a:endParaRPr sz="2916"/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smaller track curvature </a:t>
            </a:r>
            <a:endParaRPr sz="2916"/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close-by-tracks create overlapping hits in the detector </a:t>
            </a:r>
            <a:endParaRPr sz="2916"/>
          </a:p>
          <a:p>
            <a:pPr lvl="0" algn="l" defTabSz="473201">
              <a:spcBef>
                <a:spcPts val="2400"/>
              </a:spcBef>
              <a:defRPr sz="1800"/>
            </a:pPr>
            <a:r>
              <a:rPr b="1" sz="2916">
                <a:latin typeface="Helvetica"/>
                <a:ea typeface="Helvetica"/>
                <a:cs typeface="Helvetica"/>
                <a:sym typeface="Helvetica"/>
              </a:rPr>
              <a:t>forward region: </a:t>
            </a:r>
            <a:endParaRPr b="1" sz="2916">
              <a:latin typeface="Helvetica"/>
              <a:ea typeface="Helvetica"/>
              <a:cs typeface="Helvetica"/>
              <a:sym typeface="Helvetica"/>
            </a:endParaRPr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edge effects</a:t>
            </a:r>
            <a:endParaRPr sz="2916"/>
          </a:p>
          <a:p>
            <a:pPr lvl="0" marL="360045" indent="-360045" algn="l" defTabSz="473201">
              <a:spcBef>
                <a:spcPts val="100"/>
              </a:spcBef>
              <a:buSzPct val="75000"/>
              <a:buChar char="•"/>
              <a:defRPr sz="1800"/>
            </a:pPr>
            <a:r>
              <a:rPr sz="2916"/>
              <a:t>detector layers further away from PV 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/>
        </p:nvSpPr>
        <p:spPr>
          <a:xfrm>
            <a:off x="370390" y="289301"/>
            <a:ext cx="62639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Performance measurements</a:t>
            </a:r>
          </a:p>
        </p:txBody>
      </p:sp>
      <p:sp>
        <p:nvSpPr>
          <p:cNvPr id="1125" name="Shape 1125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26" name="Shape 1126"/>
          <p:cNvSpPr/>
          <p:nvPr/>
        </p:nvSpPr>
        <p:spPr>
          <a:xfrm>
            <a:off x="111747" y="1157758"/>
            <a:ext cx="6325513" cy="79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461518">
              <a:spcBef>
                <a:spcPts val="100"/>
              </a:spcBef>
              <a:defRPr sz="1800"/>
            </a:pPr>
            <a:r>
              <a:rPr b="1" sz="2844">
                <a:latin typeface="Helvetica"/>
                <a:ea typeface="Helvetica"/>
                <a:cs typeface="Helvetica"/>
                <a:sym typeface="Helvetica"/>
              </a:rPr>
              <a:t>events with muons in jets: </a:t>
            </a:r>
            <a:endParaRPr b="1" sz="2844">
              <a:latin typeface="Helvetica"/>
              <a:ea typeface="Helvetica"/>
              <a:cs typeface="Helvetica"/>
              <a:sym typeface="Helvetica"/>
            </a:endParaRPr>
          </a:p>
          <a:p>
            <a:pPr lvl="0" marL="351155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use characteristic properties of the muon from B decays to measure (fit) the b-content </a:t>
            </a:r>
            <a:endParaRPr sz="2844"/>
          </a:p>
          <a:p>
            <a:pPr lvl="0" marL="351155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relative momentum to the jet axis (ptrel) is large because of the B hadron mass </a:t>
            </a:r>
            <a:endParaRPr sz="2844"/>
          </a:p>
          <a:p>
            <a:pPr lvl="0" marL="351155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possible to use IP of muon as well (although correlated with b-taggers) </a:t>
            </a:r>
            <a:endParaRPr sz="2844"/>
          </a:p>
          <a:p>
            <a:pPr lvl="0" algn="l" defTabSz="461518">
              <a:spcBef>
                <a:spcPts val="2300"/>
              </a:spcBef>
              <a:defRPr sz="1800"/>
            </a:pPr>
            <a:r>
              <a:rPr b="1" sz="2844">
                <a:latin typeface="Helvetica"/>
                <a:ea typeface="Helvetica"/>
                <a:cs typeface="Helvetica"/>
                <a:sym typeface="Helvetica"/>
              </a:rPr>
              <a:t>events with top quarks: </a:t>
            </a:r>
            <a:endParaRPr b="1" sz="2844">
              <a:latin typeface="Helvetica"/>
              <a:ea typeface="Helvetica"/>
              <a:cs typeface="Helvetica"/>
              <a:sym typeface="Helvetica"/>
            </a:endParaRPr>
          </a:p>
          <a:p>
            <a:pPr lvl="0" marL="351155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select sample with a high fraction of top quark events </a:t>
            </a:r>
            <a:endParaRPr sz="2844"/>
          </a:p>
          <a:p>
            <a:pPr lvl="0" marL="351155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the branching fractions of top quarks are well known</a:t>
            </a:r>
            <a:endParaRPr sz="2844"/>
          </a:p>
          <a:p>
            <a:pPr lvl="1" marL="702310" indent="-351155" algn="l" defTabSz="461518">
              <a:spcBef>
                <a:spcPts val="100"/>
              </a:spcBef>
              <a:buSzPct val="75000"/>
              <a:buChar char="•"/>
              <a:defRPr sz="1800"/>
            </a:pPr>
            <a:r>
              <a:rPr sz="2844"/>
              <a:t>the flavour composition of the sample is known as well </a:t>
            </a:r>
          </a:p>
        </p:txBody>
      </p:sp>
      <p:pic>
        <p:nvPicPr>
          <p:cNvPr id="1127" name="feynman_ttbar_ljets_beamli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3557" y="2955112"/>
            <a:ext cx="6617298" cy="440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/>
        </p:nvSpPr>
        <p:spPr>
          <a:xfrm>
            <a:off x="370390" y="289301"/>
            <a:ext cx="56612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Example, the p</a:t>
            </a:r>
            <a:r>
              <a:rPr b="1" baseline="-5999" sz="3600"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b="1" baseline="31999" sz="3600">
                <a:latin typeface="Helvetica"/>
                <a:ea typeface="Helvetica"/>
                <a:cs typeface="Helvetica"/>
                <a:sym typeface="Helvetica"/>
              </a:rPr>
              <a:t>rel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 method</a:t>
            </a:r>
          </a:p>
        </p:txBody>
      </p:sp>
      <p:sp>
        <p:nvSpPr>
          <p:cNvPr id="1130" name="Shape 1130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13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624" y="959412"/>
            <a:ext cx="6301119" cy="434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4627" y="5276605"/>
            <a:ext cx="6301112" cy="4342215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Shape 1133"/>
          <p:cNvSpPr/>
          <p:nvPr/>
        </p:nvSpPr>
        <p:spPr>
          <a:xfrm>
            <a:off x="8688866" y="1278674"/>
            <a:ext cx="27577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Not b-tagged</a:t>
            </a:r>
          </a:p>
        </p:txBody>
      </p:sp>
      <p:sp>
        <p:nvSpPr>
          <p:cNvPr id="1134" name="Shape 1134"/>
          <p:cNvSpPr/>
          <p:nvPr/>
        </p:nvSpPr>
        <p:spPr>
          <a:xfrm>
            <a:off x="9404892" y="5665098"/>
            <a:ext cx="19192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b-tagged</a:t>
            </a:r>
          </a:p>
        </p:txBody>
      </p:sp>
      <p:sp>
        <p:nvSpPr>
          <p:cNvPr id="1135" name="Shape 1135"/>
          <p:cNvSpPr/>
          <p:nvPr/>
        </p:nvSpPr>
        <p:spPr>
          <a:xfrm>
            <a:off x="111747" y="1157758"/>
            <a:ext cx="6325513" cy="79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444500" indent="-444500" algn="l">
              <a:spcBef>
                <a:spcPts val="200"/>
              </a:spcBef>
              <a:buSzPct val="75000"/>
              <a:buChar char="•"/>
              <a:defRPr sz="1800"/>
            </a:pPr>
            <a:r>
              <a:rPr sz="3600"/>
              <a:t>split sample with jets containing muons into two sets: b-tagged and not b-tagged </a:t>
            </a:r>
            <a:endParaRPr sz="3600"/>
          </a:p>
          <a:p>
            <a:pPr lvl="0" marL="444500" indent="-444500" algn="l">
              <a:spcBef>
                <a:spcPts val="200"/>
              </a:spcBef>
              <a:buSzPct val="75000"/>
              <a:buChar char="•"/>
              <a:defRPr sz="1800"/>
            </a:pPr>
            <a:r>
              <a:rPr sz="3600"/>
              <a:t>fit the </a:t>
            </a:r>
            <a:r>
              <a:rPr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blue (light jets)</a:t>
            </a:r>
            <a:r>
              <a:rPr sz="3600"/>
              <a:t> and </a:t>
            </a:r>
            <a:r>
              <a:rPr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red (b-jet)</a:t>
            </a:r>
            <a:r>
              <a:rPr sz="3600"/>
              <a:t> shapes to match the data, extract the fractions f</a:t>
            </a:r>
            <a:r>
              <a:rPr baseline="-5999" sz="3600"/>
              <a:t>b</a:t>
            </a:r>
            <a:r>
              <a:rPr baseline="31999" sz="3600"/>
              <a:t>tag</a:t>
            </a:r>
            <a:r>
              <a:rPr sz="3600"/>
              <a:t> and f</a:t>
            </a:r>
            <a:r>
              <a:rPr baseline="-5999" sz="3600"/>
              <a:t>b</a:t>
            </a:r>
            <a:r>
              <a:rPr baseline="31999" sz="3600"/>
              <a:t>untag</a:t>
            </a:r>
            <a:r>
              <a:rPr sz="3600"/>
              <a:t> </a:t>
            </a:r>
            <a:endParaRPr sz="3600"/>
          </a:p>
        </p:txBody>
      </p:sp>
      <p:pic>
        <p:nvPicPr>
          <p:cNvPr id="1136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211" y="7452734"/>
            <a:ext cx="6060585" cy="143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370390" y="289301"/>
            <a:ext cx="62639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Performance measurements</a:t>
            </a:r>
          </a:p>
        </p:txBody>
      </p:sp>
      <p:sp>
        <p:nvSpPr>
          <p:cNvPr id="1139" name="Shape 1139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40" name="Shape 1140"/>
          <p:cNvSpPr/>
          <p:nvPr/>
        </p:nvSpPr>
        <p:spPr>
          <a:xfrm>
            <a:off x="111747" y="1157758"/>
            <a:ext cx="6115944" cy="79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spcBef>
                <a:spcPts val="3800"/>
              </a:spcBef>
              <a:defRPr sz="1800"/>
            </a:pPr>
            <a:r>
              <a:rPr b="1" sz="2900">
                <a:latin typeface="Helvetica"/>
                <a:ea typeface="Helvetica"/>
                <a:cs typeface="Helvetica"/>
                <a:sym typeface="Helvetica"/>
              </a:rPr>
              <a:t>example for CSV algorithm: </a:t>
            </a:r>
            <a:endParaRPr b="1" sz="2900">
              <a:latin typeface="Helvetica"/>
              <a:ea typeface="Helvetica"/>
              <a:cs typeface="Helvetica"/>
              <a:sym typeface="Helvetica"/>
            </a:endParaRPr>
          </a:p>
          <a:p>
            <a:pPr lvl="0" marL="444500" indent="-444500" algn="l">
              <a:spcBef>
                <a:spcPts val="3800"/>
              </a:spcBef>
              <a:buSzPct val="75000"/>
              <a:buChar char="•"/>
              <a:defRPr sz="1800"/>
            </a:pPr>
            <a:r>
              <a:rPr sz="2900"/>
              <a:t>agreement between data and simulation at 5% level </a:t>
            </a:r>
            <a:endParaRPr sz="2900"/>
          </a:p>
          <a:p>
            <a:pPr lvl="0" marL="444500" indent="-444500" algn="l">
              <a:spcBef>
                <a:spcPts val="3800"/>
              </a:spcBef>
              <a:buSzPct val="75000"/>
              <a:buChar char="•"/>
              <a:defRPr sz="1800"/>
            </a:pPr>
            <a:r>
              <a:rPr sz="2900"/>
              <a:t>associated uncertainties at 5% level as well </a:t>
            </a:r>
            <a:endParaRPr sz="2900"/>
          </a:p>
          <a:p>
            <a:pPr lvl="0" marL="444500" indent="-444500" algn="l">
              <a:spcBef>
                <a:spcPts val="3800"/>
              </a:spcBef>
              <a:buSzPct val="75000"/>
              <a:buChar char="•"/>
              <a:defRPr sz="1800"/>
            </a:pPr>
            <a:r>
              <a:rPr sz="2900"/>
              <a:t>result expressed as “scale factor” to be applied to the simulation </a:t>
            </a:r>
            <a:endParaRPr sz="2900"/>
          </a:p>
          <a:p>
            <a:pPr lvl="0" marL="444500" indent="-444500" algn="l">
              <a:spcBef>
                <a:spcPts val="3800"/>
              </a:spcBef>
              <a:buSzPct val="75000"/>
              <a:buChar char="•"/>
              <a:defRPr sz="1800"/>
            </a:pPr>
            <a:r>
              <a:rPr sz="2900"/>
              <a:t>what are reasons the scale factor is not exactly one? </a:t>
            </a:r>
          </a:p>
        </p:txBody>
      </p:sp>
      <p:pic>
        <p:nvPicPr>
          <p:cNvPr id="114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8701" y="1711884"/>
            <a:ext cx="6689779" cy="6887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4835" y="2302764"/>
            <a:ext cx="1234542" cy="691082"/>
          </a:xfrm>
          <a:prstGeom prst="rect">
            <a:avLst/>
          </a:prstGeom>
        </p:spPr>
      </p:pic>
      <p:pic>
        <p:nvPicPr>
          <p:cNvPr id="114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4835" y="2980226"/>
            <a:ext cx="1234542" cy="241036"/>
          </a:xfrm>
          <a:prstGeom prst="rect">
            <a:avLst/>
          </a:prstGeom>
        </p:spPr>
      </p:pic>
      <p:sp>
        <p:nvSpPr>
          <p:cNvPr id="1146" name="Shape 1146"/>
          <p:cNvSpPr/>
          <p:nvPr/>
        </p:nvSpPr>
        <p:spPr>
          <a:xfrm>
            <a:off x="10652361" y="2407004"/>
            <a:ext cx="81983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365C0"/>
                </a:solidFill>
              </a:rPr>
              <a:t>QCD</a:t>
            </a:r>
          </a:p>
        </p:txBody>
      </p:sp>
      <p:sp>
        <p:nvSpPr>
          <p:cNvPr id="1147" name="Shape 1147"/>
          <p:cNvSpPr/>
          <p:nvPr/>
        </p:nvSpPr>
        <p:spPr>
          <a:xfrm>
            <a:off x="10899400" y="2859444"/>
            <a:ext cx="3257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5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00882B"/>
                </a:solidFill>
              </a:rPr>
              <a:t>tt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/>
        </p:nvSpPr>
        <p:spPr>
          <a:xfrm>
            <a:off x="370390" y="289301"/>
            <a:ext cx="50437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Data/MC Scale Factors</a:t>
            </a:r>
          </a:p>
        </p:txBody>
      </p:sp>
      <p:sp>
        <p:nvSpPr>
          <p:cNvPr id="1150" name="Shape 1150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51" name="Shape 1151"/>
          <p:cNvSpPr/>
          <p:nvPr/>
        </p:nvSpPr>
        <p:spPr>
          <a:xfrm>
            <a:off x="160255" y="1138181"/>
            <a:ext cx="12535078" cy="2599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58069" indent="-358069" algn="l">
              <a:spcBef>
                <a:spcPts val="200"/>
              </a:spcBef>
              <a:buSzPct val="75000"/>
              <a:buChar char="•"/>
              <a:defRPr sz="1800"/>
            </a:pPr>
            <a:r>
              <a:rPr sz="2900"/>
              <a:t>scale factors derived on jet-by-jet basis</a:t>
            </a:r>
            <a:endParaRPr sz="2900"/>
          </a:p>
          <a:p>
            <a:pPr lvl="0" marL="358069" indent="-358069" algn="l">
              <a:spcBef>
                <a:spcPts val="200"/>
              </a:spcBef>
              <a:buSzPct val="75000"/>
              <a:buChar char="•"/>
              <a:defRPr sz="1800"/>
            </a:pPr>
            <a:r>
              <a:rPr sz="2900"/>
              <a:t>to be applied in simulated events</a:t>
            </a:r>
            <a:endParaRPr sz="2900"/>
          </a:p>
          <a:p>
            <a:pPr lvl="0" marL="358069" indent="-358069" algn="l">
              <a:spcBef>
                <a:spcPts val="200"/>
              </a:spcBef>
              <a:buSzPct val="75000"/>
              <a:buChar char="•"/>
              <a:defRPr sz="1800"/>
            </a:pPr>
            <a:r>
              <a:rPr sz="2900"/>
              <a:t>various methods exist </a:t>
            </a:r>
            <a:endParaRPr sz="2900"/>
          </a:p>
          <a:p>
            <a:pPr lvl="0" marL="358069" indent="-358069" algn="l">
              <a:spcBef>
                <a:spcPts val="200"/>
              </a:spcBef>
              <a:buSzPct val="75000"/>
              <a:buChar char="•"/>
              <a:defRPr sz="1800"/>
            </a:pPr>
            <a:r>
              <a:rPr sz="2900"/>
              <a:t>all methods have advantages and disadvantages </a:t>
            </a:r>
            <a:endParaRPr sz="2900"/>
          </a:p>
          <a:p>
            <a:pPr lvl="0" marL="358069" indent="-358069" algn="l">
              <a:spcBef>
                <a:spcPts val="200"/>
              </a:spcBef>
              <a:buSzPct val="75000"/>
              <a:buChar char="•"/>
              <a:defRPr sz="1800"/>
            </a:pPr>
            <a:r>
              <a:rPr sz="2900"/>
              <a:t>choice for an SF method depends on analysis </a:t>
            </a:r>
          </a:p>
        </p:txBody>
      </p:sp>
      <p:sp>
        <p:nvSpPr>
          <p:cNvPr id="1152" name="Shape 1152"/>
          <p:cNvSpPr/>
          <p:nvPr/>
        </p:nvSpPr>
        <p:spPr>
          <a:xfrm>
            <a:off x="160255" y="4040440"/>
            <a:ext cx="6074732" cy="3332687"/>
          </a:xfrm>
          <a:prstGeom prst="rect">
            <a:avLst/>
          </a:prstGeom>
          <a:ln w="254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spcBef>
                <a:spcPts val="1500"/>
              </a:spcBef>
              <a:defRPr sz="1800"/>
            </a:pPr>
            <a:r>
              <a:rPr b="1" sz="2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jet-by-jet updating</a:t>
            </a:r>
            <a:endParaRPr b="1" sz="2900">
              <a:solidFill>
                <a:srgbClr val="00882B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1500"/>
              </a:spcBef>
              <a:defRPr sz="1800"/>
            </a:pPr>
            <a:r>
              <a:rPr sz="2900"/>
              <a:t>flip b-tag status of individual jets based on drawing random numbers </a:t>
            </a:r>
            <a:endParaRPr sz="2900"/>
          </a:p>
          <a:p>
            <a:pPr lvl="0" algn="l">
              <a:spcBef>
                <a:spcPts val="1500"/>
              </a:spcBef>
              <a:defRPr sz="1800"/>
            </a:pPr>
            <a:r>
              <a:rPr sz="29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example:</a:t>
            </a:r>
            <a:r>
              <a:rPr sz="2900"/>
              <a:t> switch 5% of </a:t>
            </a:r>
            <a:br>
              <a:rPr sz="2900"/>
            </a:br>
            <a:r>
              <a:rPr sz="2900"/>
              <a:t> b-tagged b-jets to untagged </a:t>
            </a:r>
            <a:br>
              <a:rPr sz="2900"/>
            </a:br>
            <a:r>
              <a:rPr sz="2900"/>
              <a:t>(for SF=0.95) </a:t>
            </a:r>
          </a:p>
        </p:txBody>
      </p:sp>
      <p:sp>
        <p:nvSpPr>
          <p:cNvPr id="1153" name="Shape 1153"/>
          <p:cNvSpPr/>
          <p:nvPr/>
        </p:nvSpPr>
        <p:spPr>
          <a:xfrm>
            <a:off x="6835806" y="4040440"/>
            <a:ext cx="6074732" cy="3332687"/>
          </a:xfrm>
          <a:prstGeom prst="rect">
            <a:avLst/>
          </a:prstGeom>
          <a:ln w="25400">
            <a:solidFill>
              <a:srgbClr val="0365C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spcBef>
                <a:spcPts val="1500"/>
              </a:spcBef>
              <a:defRPr sz="1800"/>
            </a:pPr>
            <a:r>
              <a:rPr b="1" sz="2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event reweighting</a:t>
            </a:r>
            <a:endParaRPr b="1" sz="2900">
              <a:solidFill>
                <a:srgbClr val="00882B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spcBef>
                <a:spcPts val="1500"/>
              </a:spcBef>
              <a:defRPr sz="1800"/>
            </a:pPr>
            <a:r>
              <a:rPr sz="2900"/>
              <a:t>calculate event weight based on flavour combination</a:t>
            </a:r>
            <a:endParaRPr sz="2900"/>
          </a:p>
          <a:p>
            <a:pPr lvl="0" algn="l">
              <a:spcBef>
                <a:spcPts val="1500"/>
              </a:spcBef>
              <a:defRPr sz="1800"/>
            </a:pPr>
            <a:r>
              <a:rPr sz="29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example:</a:t>
            </a:r>
            <a:r>
              <a:rPr sz="2900"/>
              <a:t> apply weight of 0.95 * 0.95 for events with two b-tagged b-jets (and nothing else!)</a:t>
            </a:r>
          </a:p>
        </p:txBody>
      </p:sp>
      <p:sp>
        <p:nvSpPr>
          <p:cNvPr id="1154" name="Shape 1154"/>
          <p:cNvSpPr/>
          <p:nvPr/>
        </p:nvSpPr>
        <p:spPr>
          <a:xfrm>
            <a:off x="160255" y="7712169"/>
            <a:ext cx="12535078" cy="1561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200"/>
              </a:spcBef>
              <a:defRPr sz="2900"/>
            </a:lvl1pPr>
          </a:lstStyle>
          <a:p>
            <a:pPr lvl="0">
              <a:defRPr sz="1800"/>
            </a:pPr>
            <a:r>
              <a:rPr sz="2900"/>
              <a:t>… and other options. If in doubt contact the hypernews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/>
        </p:nvSpPr>
        <p:spPr>
          <a:xfrm>
            <a:off x="370390" y="289301"/>
            <a:ext cx="92524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Tips and tricks to survive software writing</a:t>
            </a:r>
          </a:p>
        </p:txBody>
      </p:sp>
      <p:sp>
        <p:nvSpPr>
          <p:cNvPr id="1157" name="Shape 1157"/>
          <p:cNvSpPr/>
          <p:nvPr>
            <p:ph type="sldNum" sz="quarter" idx="4294967295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158" name="Shape 1158"/>
          <p:cNvSpPr/>
          <p:nvPr/>
        </p:nvSpPr>
        <p:spPr>
          <a:xfrm>
            <a:off x="111747" y="1157758"/>
            <a:ext cx="12642610" cy="79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Program defensively: when making an assumption (e.g. this pointer is valid, this number is &gt; 0) </a:t>
            </a:r>
            <a:r>
              <a:rPr b="1" sz="2900">
                <a:latin typeface="Helvetica"/>
                <a:ea typeface="Helvetica"/>
                <a:cs typeface="Helvetica"/>
                <a:sym typeface="Helvetica"/>
              </a:rPr>
              <a:t>check it!</a:t>
            </a:r>
            <a:r>
              <a:rPr sz="2900"/>
              <a:t> If not learn to raise/throw appropriate exceptions</a:t>
            </a:r>
            <a:endParaRPr sz="2900"/>
          </a:p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git is your friend, especially when trying to understand what changed</a:t>
            </a:r>
            <a:endParaRPr sz="2900"/>
          </a:p>
          <a:p>
            <a:pPr lvl="1" marL="8025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… and commit often, after every change</a:t>
            </a:r>
            <a:endParaRPr sz="2900"/>
          </a:p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learn to read the compiler errors, most of the time are quite descriptive</a:t>
            </a:r>
            <a:endParaRPr sz="2900"/>
          </a:p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learn how to use a debugger, pdb is straightforward, gdb much less</a:t>
            </a:r>
            <a:endParaRPr sz="2900"/>
          </a:p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command line parsers are a great tool to avoid having lots of files doing just slightly different things</a:t>
            </a:r>
            <a:endParaRPr sz="2900"/>
          </a:p>
          <a:p>
            <a:pPr lvl="0" marL="358069" indent="-358069" algn="l">
              <a:spcBef>
                <a:spcPts val="1000"/>
              </a:spcBef>
              <a:buSzPct val="75000"/>
              <a:buChar char="•"/>
              <a:defRPr sz="1800"/>
            </a:pPr>
            <a:r>
              <a:rPr sz="2900"/>
              <a:t>TEST YOUR CODE BEFORE SUBMITTING!</a:t>
            </a:r>
            <a:endParaRPr sz="2900"/>
          </a:p>
          <a:p>
            <a:pPr lvl="0" algn="l">
              <a:spcBef>
                <a:spcPts val="1000"/>
              </a:spcBef>
              <a:defRPr sz="1800"/>
            </a:pPr>
            <a:endParaRPr sz="2900"/>
          </a:p>
          <a:p>
            <a:pPr lvl="0" algn="l">
              <a:spcBef>
                <a:spcPts val="1000"/>
              </a:spcBef>
              <a:defRPr sz="1800"/>
            </a:pPr>
            <a:r>
              <a:rPr i="1" sz="2900"/>
              <a:t>“the difference between a top grader and a bottom grader is not the amount of mistakes per page, but how quickly he/she can find them”</a:t>
            </a:r>
            <a:endParaRPr i="1" sz="2900"/>
          </a:p>
          <a:p>
            <a:pPr lvl="0" algn="r">
              <a:spcBef>
                <a:spcPts val="1000"/>
              </a:spcBef>
              <a:defRPr sz="1800"/>
            </a:pPr>
            <a:r>
              <a:rPr sz="2900"/>
              <a:t>my math professor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Back-up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70390" y="289301"/>
            <a:ext cx="13586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Why?</a:t>
            </a:r>
          </a:p>
        </p:txBody>
      </p:sp>
      <p:sp>
        <p:nvSpPr>
          <p:cNvPr id="40" name="Shape 40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338722" y="3246259"/>
            <a:ext cx="12327357" cy="3261082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QCD: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3" marL="0" indent="685800">
              <a:spcBef>
                <a:spcPts val="0"/>
              </a:spcBef>
              <a:buSzTx/>
              <a:buNone/>
              <a:defRPr sz="1800"/>
            </a:pPr>
            <a:r>
              <a:rPr i="1" sz="3600"/>
              <a:t>“All jets are created equal…”</a:t>
            </a:r>
            <a:endParaRPr i="1" sz="3600"/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endParaRPr sz="3600"/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EWK:</a:t>
            </a:r>
            <a:endParaRPr b="1" sz="3600">
              <a:latin typeface="Helvetica"/>
              <a:ea typeface="Helvetica"/>
              <a:cs typeface="Helvetica"/>
              <a:sym typeface="Helvetica"/>
            </a:endParaRPr>
          </a:p>
          <a:p>
            <a:pPr lvl="3" marL="0" indent="685800">
              <a:spcBef>
                <a:spcPts val="0"/>
              </a:spcBef>
              <a:buSzTx/>
              <a:buNone/>
              <a:defRPr sz="1800"/>
            </a:pPr>
            <a:r>
              <a:rPr i="1" sz="3600"/>
              <a:t>“…but some jets are more equal than others.”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3" y="277237"/>
            <a:ext cx="12970254" cy="9199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32" y="242923"/>
            <a:ext cx="12707136" cy="926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33" y="35382"/>
            <a:ext cx="12909334" cy="968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40" y="85316"/>
            <a:ext cx="12768720" cy="9582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8" y="58298"/>
            <a:ext cx="12882484" cy="9637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65" y="36788"/>
            <a:ext cx="12930270" cy="9680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7" y="16659"/>
            <a:ext cx="12846206" cy="9720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89" y="59072"/>
            <a:ext cx="12868822" cy="963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00" y="48517"/>
            <a:ext cx="12926200" cy="9656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370390" y="289301"/>
            <a:ext cx="996173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Why? - from our spokesman LHCP highlights</a:t>
            </a:r>
          </a:p>
        </p:txBody>
      </p:sp>
      <p:sp>
        <p:nvSpPr>
          <p:cNvPr id="44" name="Shape 44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4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64" y="1087673"/>
            <a:ext cx="5284810" cy="395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11" y="5129572"/>
            <a:ext cx="5288516" cy="395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12076" y="1087673"/>
            <a:ext cx="5278858" cy="3957919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8213985" y="7002593"/>
            <a:ext cx="38750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… and many more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370390" y="289301"/>
            <a:ext cx="13586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How?</a:t>
            </a:r>
          </a:p>
        </p:txBody>
      </p:sp>
      <p:sp>
        <p:nvSpPr>
          <p:cNvPr id="51" name="Shape 51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grpSp>
        <p:nvGrpSpPr>
          <p:cNvPr id="54" name="Group 54"/>
          <p:cNvGrpSpPr/>
          <p:nvPr/>
        </p:nvGrpSpPr>
        <p:grpSpPr>
          <a:xfrm>
            <a:off x="7259912" y="2046590"/>
            <a:ext cx="5560765" cy="5029819"/>
            <a:chOff x="0" y="0"/>
            <a:chExt cx="5560763" cy="5029818"/>
          </a:xfrm>
        </p:grpSpPr>
        <p:pic>
          <p:nvPicPr>
            <p:cNvPr id="52" name="pasted-image.pdf"/>
            <p:cNvPicPr/>
            <p:nvPr/>
          </p:nvPicPr>
          <p:blipFill>
            <a:blip r:embed="rId2">
              <a:extLst/>
            </a:blip>
            <a:srcRect l="752" t="0" r="0" b="0"/>
            <a:stretch>
              <a:fillRect/>
            </a:stretch>
          </p:blipFill>
          <p:spPr>
            <a:xfrm>
              <a:off x="0" y="0"/>
              <a:ext cx="5560764" cy="50298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Shape 53"/>
            <p:cNvSpPr/>
            <p:nvPr/>
          </p:nvSpPr>
          <p:spPr>
            <a:xfrm>
              <a:off x="367" y="495145"/>
              <a:ext cx="1824050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" name="Shape 55"/>
          <p:cNvSpPr/>
          <p:nvPr>
            <p:ph type="body" idx="1"/>
          </p:nvPr>
        </p:nvSpPr>
        <p:spPr>
          <a:xfrm>
            <a:off x="137928" y="1421820"/>
            <a:ext cx="6888147" cy="2010934"/>
          </a:xfrm>
          <a:prstGeom prst="rect">
            <a:avLst/>
          </a:prstGeom>
          <a:ln w="25400">
            <a:solidFill/>
          </a:ln>
        </p:spPr>
        <p:txBody>
          <a:bodyPr/>
          <a:lstStyle/>
          <a:p>
            <a:pPr lvl="0" marL="0" indent="0" defTabSz="525779">
              <a:spcBef>
                <a:spcPts val="0"/>
              </a:spcBef>
              <a:buSzTx/>
              <a:buNone/>
              <a:defRPr sz="1800"/>
            </a:pPr>
            <a:r>
              <a:rPr sz="3239"/>
              <a:t>At LHC energies b-quarks hadronise and produce </a:t>
            </a:r>
            <a:r>
              <a:rPr b="1" sz="3239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jets</a:t>
            </a:r>
            <a:r>
              <a:rPr sz="3239"/>
              <a:t> containing </a:t>
            </a:r>
            <a:br>
              <a:rPr sz="3239"/>
            </a:br>
            <a:r>
              <a:rPr b="1" sz="3239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B-hadrons</a:t>
            </a:r>
            <a:r>
              <a:rPr sz="3239"/>
              <a:t> (B</a:t>
            </a:r>
            <a:r>
              <a:rPr baseline="31999" sz="3239"/>
              <a:t>+</a:t>
            </a:r>
            <a:r>
              <a:rPr sz="3239"/>
              <a:t>, B</a:t>
            </a:r>
            <a:r>
              <a:rPr baseline="31999" sz="3239"/>
              <a:t>-</a:t>
            </a:r>
            <a:r>
              <a:rPr sz="3239"/>
              <a:t>, B</a:t>
            </a:r>
            <a:r>
              <a:rPr baseline="31999" sz="3239"/>
              <a:t>0</a:t>
            </a:r>
            <a:r>
              <a:rPr sz="3239"/>
              <a:t>, B</a:t>
            </a:r>
            <a:r>
              <a:rPr baseline="-5999" sz="3239"/>
              <a:t>s</a:t>
            </a:r>
            <a:r>
              <a:rPr sz="3239"/>
              <a:t>, </a:t>
            </a:r>
            <a:r>
              <a:rPr sz="3239">
                <a:latin typeface="CSL-Greek"/>
                <a:ea typeface="CSL-Greek"/>
                <a:cs typeface="CSL-Greek"/>
                <a:sym typeface="CSL-Greek"/>
              </a:rPr>
              <a:t>L</a:t>
            </a:r>
            <a:r>
              <a:rPr baseline="-5999" sz="3239"/>
              <a:t>B</a:t>
            </a:r>
            <a:r>
              <a:rPr sz="3239"/>
              <a:t>)</a:t>
            </a:r>
          </a:p>
        </p:txBody>
      </p:sp>
      <p:sp>
        <p:nvSpPr>
          <p:cNvPr id="56" name="Shape 56"/>
          <p:cNvSpPr/>
          <p:nvPr/>
        </p:nvSpPr>
        <p:spPr>
          <a:xfrm>
            <a:off x="137928" y="4096219"/>
            <a:ext cx="6888147" cy="2010934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sz="3600"/>
              <a:t>Their </a:t>
            </a:r>
            <a:r>
              <a:rPr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lifetime</a:t>
            </a:r>
            <a:r>
              <a:rPr sz="3600"/>
              <a:t> (~1.5ps) and </a:t>
            </a:r>
            <a:r>
              <a:rPr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Lorentz boost</a:t>
            </a:r>
            <a:r>
              <a:rPr sz="3600"/>
              <a:t> lead to </a:t>
            </a:r>
            <a:r>
              <a:rPr b="1"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displaced decay vertices</a:t>
            </a:r>
          </a:p>
        </p:txBody>
      </p:sp>
      <p:sp>
        <p:nvSpPr>
          <p:cNvPr id="57" name="Shape 57"/>
          <p:cNvSpPr/>
          <p:nvPr/>
        </p:nvSpPr>
        <p:spPr>
          <a:xfrm>
            <a:off x="137928" y="6770618"/>
            <a:ext cx="6888147" cy="2010934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sz="3600"/>
              <a:t>Look for </a:t>
            </a:r>
            <a:r>
              <a:rPr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displaced tracks and secondary vertices</a:t>
            </a:r>
            <a:r>
              <a:rPr sz="3600"/>
              <a:t> within the jet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370390" y="289301"/>
            <a:ext cx="56022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How? -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mpact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arameter</a:t>
            </a:r>
          </a:p>
        </p:txBody>
      </p:sp>
      <p:sp>
        <p:nvSpPr>
          <p:cNvPr id="60" name="Shape 60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81" name="Shape 81"/>
          <p:cNvSpPr/>
          <p:nvPr/>
        </p:nvSpPr>
        <p:spPr>
          <a:xfrm>
            <a:off x="8037052" y="2200072"/>
            <a:ext cx="1851336" cy="2089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4230" y="1944"/>
                  <a:pt x="21430" y="9144"/>
                  <a:pt x="21600" y="21600"/>
                </a:cubicBezTo>
              </a:path>
            </a:pathLst>
          </a:custGeom>
          <a:ln w="38100">
            <a:solidFill>
              <a:srgbClr val="C82506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/>
        </p:nvSpPr>
        <p:spPr>
          <a:xfrm>
            <a:off x="7982798" y="4267384"/>
            <a:ext cx="1903281" cy="1757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9956" y="13390"/>
                  <a:pt x="12756" y="20590"/>
                  <a:pt x="0" y="21600"/>
                </a:cubicBezTo>
              </a:path>
            </a:pathLst>
          </a:custGeom>
          <a:ln w="38100">
            <a:solidFill>
              <a:srgbClr val="C82506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83" name="Shape 83"/>
          <p:cNvSpPr/>
          <p:nvPr/>
        </p:nvSpPr>
        <p:spPr>
          <a:xfrm>
            <a:off x="9894117" y="2255353"/>
            <a:ext cx="1924410" cy="204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7591" y="1760"/>
                  <a:pt x="391" y="8960"/>
                  <a:pt x="0" y="21600"/>
                </a:cubicBezTo>
              </a:path>
            </a:pathLst>
          </a:custGeom>
          <a:ln w="38100">
            <a:solidFill>
              <a:srgbClr val="00882B"/>
            </a:solidFill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/>
        </p:nvSpPr>
        <p:spPr>
          <a:xfrm>
            <a:off x="9903557" y="4329012"/>
            <a:ext cx="1903918" cy="1748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383" y="12909"/>
                  <a:pt x="8583" y="20109"/>
                  <a:pt x="21600" y="21600"/>
                </a:cubicBezTo>
              </a:path>
            </a:pathLst>
          </a:custGeom>
          <a:ln w="38100">
            <a:solidFill>
              <a:srgbClr val="00882B"/>
            </a:solidFill>
            <a:custDash>
              <a:ds d="200000" sp="200000"/>
            </a:custDash>
            <a:miter lim="400000"/>
          </a:ln>
        </p:spPr>
        <p:txBody>
          <a:bodyPr/>
          <a:lstStyle/>
          <a:p>
            <a:pPr lvl="0"/>
          </a:p>
        </p:txBody>
      </p:sp>
      <p:sp>
        <p:nvSpPr>
          <p:cNvPr id="65" name="Shape 65"/>
          <p:cNvSpPr/>
          <p:nvPr/>
        </p:nvSpPr>
        <p:spPr>
          <a:xfrm>
            <a:off x="9726494" y="399511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x</a:t>
            </a:r>
          </a:p>
        </p:txBody>
      </p:sp>
      <p:sp>
        <p:nvSpPr>
          <p:cNvPr id="66" name="Shape 66"/>
          <p:cNvSpPr/>
          <p:nvPr/>
        </p:nvSpPr>
        <p:spPr>
          <a:xfrm>
            <a:off x="9749952" y="6303380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 flipV="1">
            <a:off x="9876952" y="4452505"/>
            <a:ext cx="1" cy="1915938"/>
          </a:xfrm>
          <a:prstGeom prst="line">
            <a:avLst/>
          </a:prstGeom>
          <a:ln w="101600" cap="rnd">
            <a:solidFill>
              <a:srgbClr val="0365C0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8" name="Shape 68"/>
          <p:cNvSpPr/>
          <p:nvPr/>
        </p:nvSpPr>
        <p:spPr>
          <a:xfrm>
            <a:off x="8424788" y="7838252"/>
            <a:ext cx="187914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Primary </a:t>
            </a:r>
            <a:endParaRPr sz="2800"/>
          </a:p>
          <a:p>
            <a:pPr lvl="0">
              <a:defRPr sz="1800"/>
            </a:pPr>
            <a:r>
              <a:rPr sz="2800"/>
              <a:t>Vertex (PV)</a:t>
            </a:r>
          </a:p>
        </p:txBody>
      </p:sp>
      <p:sp>
        <p:nvSpPr>
          <p:cNvPr id="69" name="Shape 69"/>
          <p:cNvSpPr/>
          <p:nvPr/>
        </p:nvSpPr>
        <p:spPr>
          <a:xfrm>
            <a:off x="11125032" y="6820810"/>
            <a:ext cx="124084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Decay </a:t>
            </a:r>
            <a:br>
              <a:rPr sz="2800"/>
            </a:br>
            <a:r>
              <a:rPr sz="2800"/>
              <a:t>Length</a:t>
            </a:r>
          </a:p>
        </p:txBody>
      </p:sp>
      <p:sp>
        <p:nvSpPr>
          <p:cNvPr id="70" name="Shape 70"/>
          <p:cNvSpPr/>
          <p:nvPr/>
        </p:nvSpPr>
        <p:spPr>
          <a:xfrm>
            <a:off x="11216617" y="3569567"/>
            <a:ext cx="153741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B decay </a:t>
            </a:r>
            <a:br>
              <a:rPr sz="2800"/>
            </a:br>
            <a:r>
              <a:rPr sz="2800"/>
              <a:t>vertex</a:t>
            </a:r>
          </a:p>
        </p:txBody>
      </p:sp>
      <p:sp>
        <p:nvSpPr>
          <p:cNvPr id="71" name="Shape 71"/>
          <p:cNvSpPr/>
          <p:nvPr/>
        </p:nvSpPr>
        <p:spPr>
          <a:xfrm flipV="1">
            <a:off x="9352228" y="6581684"/>
            <a:ext cx="527320" cy="1335373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2" name="Shape 72"/>
          <p:cNvSpPr/>
          <p:nvPr/>
        </p:nvSpPr>
        <p:spPr>
          <a:xfrm flipH="1" flipV="1">
            <a:off x="10040275" y="5904895"/>
            <a:ext cx="978697" cy="142405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3" name="Shape 73"/>
          <p:cNvSpPr/>
          <p:nvPr/>
        </p:nvSpPr>
        <p:spPr>
          <a:xfrm flipH="1">
            <a:off x="8906073" y="1897504"/>
            <a:ext cx="448843" cy="447801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" name="Shape 74"/>
          <p:cNvSpPr/>
          <p:nvPr/>
        </p:nvSpPr>
        <p:spPr>
          <a:xfrm>
            <a:off x="9045004" y="980131"/>
            <a:ext cx="170845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Measured</a:t>
            </a:r>
            <a:br>
              <a:rPr sz="2800"/>
            </a:br>
            <a:r>
              <a:rPr sz="2800"/>
              <a:t>tracks</a:t>
            </a:r>
          </a:p>
        </p:txBody>
      </p:sp>
      <p:sp>
        <p:nvSpPr>
          <p:cNvPr id="75" name="Shape 75"/>
          <p:cNvSpPr/>
          <p:nvPr/>
        </p:nvSpPr>
        <p:spPr>
          <a:xfrm>
            <a:off x="10305994" y="1918094"/>
            <a:ext cx="461896" cy="476617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" name="Shape 76"/>
          <p:cNvSpPr/>
          <p:nvPr/>
        </p:nvSpPr>
        <p:spPr>
          <a:xfrm flipH="1" flipV="1">
            <a:off x="9075848" y="5859015"/>
            <a:ext cx="576075" cy="461058"/>
          </a:xfrm>
          <a:prstGeom prst="line">
            <a:avLst/>
          </a:prstGeom>
          <a:ln w="38100">
            <a:solidFill>
              <a:srgbClr val="773F9B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77" name="Shape 77"/>
          <p:cNvSpPr/>
          <p:nvPr/>
        </p:nvSpPr>
        <p:spPr>
          <a:xfrm>
            <a:off x="6592580" y="6820810"/>
            <a:ext cx="175432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Impact</a:t>
            </a:r>
            <a:endParaRPr sz="2800"/>
          </a:p>
          <a:p>
            <a:pPr lvl="0">
              <a:defRPr sz="1800"/>
            </a:pPr>
            <a:r>
              <a:rPr sz="2800"/>
              <a:t>Parameter</a:t>
            </a:r>
          </a:p>
        </p:txBody>
      </p:sp>
      <p:sp>
        <p:nvSpPr>
          <p:cNvPr id="78" name="Shape 78"/>
          <p:cNvSpPr/>
          <p:nvPr/>
        </p:nvSpPr>
        <p:spPr>
          <a:xfrm flipV="1">
            <a:off x="8096757" y="6010438"/>
            <a:ext cx="1087716" cy="1087717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137928" y="1421820"/>
            <a:ext cx="6888147" cy="2010934"/>
          </a:xfrm>
          <a:prstGeom prst="rect">
            <a:avLst/>
          </a:prstGeom>
          <a:ln w="25400">
            <a:solidFill/>
          </a:ln>
        </p:spPr>
        <p:txBody>
          <a:bodyPr/>
          <a:lstStyle/>
          <a:p>
            <a:pPr lvl="0" marL="0" indent="0" defTabSz="543305">
              <a:spcBef>
                <a:spcPts val="0"/>
              </a:spcBef>
              <a:buSzTx/>
              <a:buNone/>
              <a:defRPr sz="1800"/>
            </a:pPr>
            <a:r>
              <a:rPr sz="3348"/>
              <a:t>Defined as the distance between as the track and the </a:t>
            </a: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sz="3348"/>
              <a:t>rimary </a:t>
            </a:r>
            <a:r>
              <a:rPr b="1" sz="3348"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rPr sz="3348"/>
              <a:t>ertex at their point of closest approach</a:t>
            </a:r>
          </a:p>
        </p:txBody>
      </p:sp>
      <p:sp>
        <p:nvSpPr>
          <p:cNvPr id="80" name="Shape 80"/>
          <p:cNvSpPr/>
          <p:nvPr/>
        </p:nvSpPr>
        <p:spPr>
          <a:xfrm>
            <a:off x="137928" y="4405007"/>
            <a:ext cx="6888147" cy="2010934"/>
          </a:xfrm>
          <a:prstGeom prst="rect">
            <a:avLst/>
          </a:prstGeom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sz="3600"/>
              <a:t>In the relativistic limit </a:t>
            </a:r>
            <a:r>
              <a:rPr sz="36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IP is ~ Lorentz invariant</a:t>
            </a:r>
            <a:r>
              <a:rPr sz="3600"/>
              <a:t>.</a:t>
            </a:r>
            <a:endParaRPr sz="3600"/>
          </a:p>
          <a:p>
            <a:pPr lvl="0" algn="l">
              <a:defRPr sz="1800"/>
            </a:pPr>
            <a:r>
              <a:rPr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Decay length is not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370390" y="289301"/>
            <a:ext cx="56022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How? -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mpact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arameter</a:t>
            </a:r>
          </a:p>
        </p:txBody>
      </p:sp>
      <p:sp>
        <p:nvSpPr>
          <p:cNvPr id="87" name="Shape 87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88" name="Shape 88"/>
          <p:cNvSpPr/>
          <p:nvPr/>
        </p:nvSpPr>
        <p:spPr>
          <a:xfrm flipV="1">
            <a:off x="6679003" y="6804659"/>
            <a:ext cx="5933570" cy="1569101"/>
          </a:xfrm>
          <a:prstGeom prst="line">
            <a:avLst/>
          </a:prstGeom>
          <a:ln w="63500">
            <a:solidFill>
              <a:srgbClr val="0365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9" name="Shape 89"/>
          <p:cNvSpPr/>
          <p:nvPr/>
        </p:nvSpPr>
        <p:spPr>
          <a:xfrm>
            <a:off x="11044976" y="7308357"/>
            <a:ext cx="20315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365C0"/>
                </a:solidFill>
              </a:rPr>
              <a:t>Jet direction</a:t>
            </a:r>
          </a:p>
        </p:txBody>
      </p:sp>
      <p:sp>
        <p:nvSpPr>
          <p:cNvPr id="90" name="Shape 90"/>
          <p:cNvSpPr/>
          <p:nvPr/>
        </p:nvSpPr>
        <p:spPr>
          <a:xfrm>
            <a:off x="9444904" y="7251207"/>
            <a:ext cx="3936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X</a:t>
            </a:r>
          </a:p>
        </p:txBody>
      </p:sp>
      <p:sp>
        <p:nvSpPr>
          <p:cNvPr id="91" name="Shape 91"/>
          <p:cNvSpPr/>
          <p:nvPr/>
        </p:nvSpPr>
        <p:spPr>
          <a:xfrm>
            <a:off x="6521781" y="6298649"/>
            <a:ext cx="5747307" cy="2342503"/>
          </a:xfrm>
          <a:prstGeom prst="line">
            <a:avLst/>
          </a:prstGeom>
          <a:ln w="38100">
            <a:solidFill>
              <a:srgbClr val="00882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2" name="Shape 92"/>
          <p:cNvSpPr/>
          <p:nvPr/>
        </p:nvSpPr>
        <p:spPr>
          <a:xfrm>
            <a:off x="6642193" y="8267945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3" name="Shape 93"/>
          <p:cNvSpPr/>
          <p:nvPr/>
        </p:nvSpPr>
        <p:spPr>
          <a:xfrm flipV="1">
            <a:off x="6813416" y="6718008"/>
            <a:ext cx="619042" cy="1494217"/>
          </a:xfrm>
          <a:prstGeom prst="line">
            <a:avLst/>
          </a:prstGeom>
          <a:ln w="38100">
            <a:solidFill>
              <a:srgbClr val="00882B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4" name="Shape 94"/>
          <p:cNvSpPr/>
          <p:nvPr/>
        </p:nvSpPr>
        <p:spPr>
          <a:xfrm>
            <a:off x="7785340" y="8419183"/>
            <a:ext cx="17941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82B"/>
                </a:solidFill>
              </a:rPr>
              <a:t>Positive IP</a:t>
            </a:r>
          </a:p>
        </p:txBody>
      </p:sp>
      <p:sp>
        <p:nvSpPr>
          <p:cNvPr id="95" name="Shape 95"/>
          <p:cNvSpPr/>
          <p:nvPr/>
        </p:nvSpPr>
        <p:spPr>
          <a:xfrm flipV="1">
            <a:off x="5046508" y="5455335"/>
            <a:ext cx="3444704" cy="2777272"/>
          </a:xfrm>
          <a:prstGeom prst="line">
            <a:avLst/>
          </a:prstGeom>
          <a:ln w="38100">
            <a:solidFill>
              <a:srgbClr val="C8250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6" name="Shape 96"/>
          <p:cNvSpPr/>
          <p:nvPr/>
        </p:nvSpPr>
        <p:spPr>
          <a:xfrm flipH="1" flipV="1">
            <a:off x="5827582" y="7696108"/>
            <a:ext cx="760685" cy="629469"/>
          </a:xfrm>
          <a:prstGeom prst="line">
            <a:avLst/>
          </a:prstGeom>
          <a:ln w="38100">
            <a:solidFill>
              <a:srgbClr val="C82506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7" name="Shape 97"/>
          <p:cNvSpPr/>
          <p:nvPr/>
        </p:nvSpPr>
        <p:spPr>
          <a:xfrm>
            <a:off x="4825680" y="8846853"/>
            <a:ext cx="19525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82506"/>
                </a:solidFill>
              </a:rPr>
              <a:t>Negative IP</a:t>
            </a:r>
          </a:p>
        </p:txBody>
      </p:sp>
      <p:sp>
        <p:nvSpPr>
          <p:cNvPr id="98" name="Shape 98"/>
          <p:cNvSpPr/>
          <p:nvPr/>
        </p:nvSpPr>
        <p:spPr>
          <a:xfrm>
            <a:off x="111747" y="1157758"/>
            <a:ext cx="12619304" cy="474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502412">
              <a:spcBef>
                <a:spcPts val="1300"/>
              </a:spcBef>
              <a:defRPr sz="1800"/>
            </a:pPr>
            <a:r>
              <a:rPr sz="3096"/>
              <a:t>The scalar product of the </a:t>
            </a:r>
            <a:r>
              <a:rPr sz="3096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IP segment</a:t>
            </a:r>
            <a:r>
              <a:rPr sz="3096"/>
              <a:t> and the </a:t>
            </a:r>
            <a:r>
              <a:rPr sz="3096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jet direction</a:t>
            </a:r>
            <a:r>
              <a:rPr sz="3096"/>
              <a:t> determines the sign</a:t>
            </a:r>
            <a:endParaRPr sz="3096"/>
          </a:p>
          <a:p>
            <a:pPr lvl="0" algn="l" defTabSz="502412">
              <a:defRPr sz="1800"/>
            </a:pPr>
            <a:r>
              <a:rPr sz="3096">
                <a:latin typeface="Helvetica"/>
                <a:ea typeface="Helvetica"/>
                <a:cs typeface="Helvetica"/>
                <a:sym typeface="Helvetica"/>
              </a:rPr>
              <a:t>In a perfect world:</a:t>
            </a:r>
            <a:endParaRPr sz="3096">
              <a:latin typeface="Helvetica"/>
              <a:ea typeface="Helvetica"/>
              <a:cs typeface="Helvetica"/>
              <a:sym typeface="Helvetica"/>
            </a:endParaRPr>
          </a:p>
          <a:p>
            <a:pPr lvl="0" marL="382270" indent="-382270" algn="l" defTabSz="502412">
              <a:buSzPct val="75000"/>
              <a:buChar char="•"/>
              <a:defRPr sz="1800"/>
            </a:pPr>
            <a:r>
              <a:rPr sz="3096"/>
              <a:t>the IP distribution of </a:t>
            </a:r>
            <a:r>
              <a:rPr i="1" sz="3096"/>
              <a:t>light-flavour</a:t>
            </a:r>
            <a:r>
              <a:rPr sz="3096"/>
              <a:t> jets would be </a:t>
            </a:r>
            <a:r>
              <a:rPr sz="3096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perfectly symmetric</a:t>
            </a:r>
            <a:r>
              <a:rPr sz="3096"/>
              <a:t> around 0 (and perfectly gaussian, because of various effects entering) </a:t>
            </a:r>
            <a:endParaRPr sz="3096"/>
          </a:p>
          <a:p>
            <a:pPr lvl="0" marL="382270" indent="-382270" algn="l" defTabSz="502412">
              <a:buSzPct val="75000"/>
              <a:buChar char="•"/>
              <a:defRPr sz="1800"/>
            </a:pPr>
            <a:r>
              <a:rPr sz="3096"/>
              <a:t>the distribution of </a:t>
            </a:r>
            <a:r>
              <a:rPr i="1" sz="3096"/>
              <a:t>b-jets</a:t>
            </a:r>
            <a:r>
              <a:rPr sz="3096"/>
              <a:t> would be mostly positive </a:t>
            </a:r>
            <a:endParaRPr sz="3096"/>
          </a:p>
          <a:p>
            <a:pPr lvl="0" algn="l" defTabSz="502412">
              <a:spcBef>
                <a:spcPts val="1800"/>
              </a:spcBef>
              <a:defRPr sz="1800"/>
            </a:pPr>
            <a:r>
              <a:rPr sz="3096">
                <a:latin typeface="Helvetica"/>
                <a:ea typeface="Helvetica"/>
                <a:cs typeface="Helvetica"/>
                <a:sym typeface="Helvetica"/>
              </a:rPr>
              <a:t>In reality:</a:t>
            </a:r>
            <a:r>
              <a:rPr sz="3096"/>
              <a:t> light jets are slightly asymmetric and b-jets have negative IPs as well 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370390" y="289301"/>
            <a:ext cx="56022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How? -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mpact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P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arameter</a:t>
            </a:r>
          </a:p>
        </p:txBody>
      </p:sp>
      <p:sp>
        <p:nvSpPr>
          <p:cNvPr id="101" name="Shape 101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2" name="Shape 102"/>
          <p:cNvSpPr/>
          <p:nvPr/>
        </p:nvSpPr>
        <p:spPr>
          <a:xfrm flipV="1">
            <a:off x="6679003" y="6804659"/>
            <a:ext cx="5933570" cy="1569101"/>
          </a:xfrm>
          <a:prstGeom prst="line">
            <a:avLst/>
          </a:prstGeom>
          <a:ln w="63500">
            <a:solidFill>
              <a:srgbClr val="0365C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3" name="Shape 103"/>
          <p:cNvSpPr/>
          <p:nvPr/>
        </p:nvSpPr>
        <p:spPr>
          <a:xfrm>
            <a:off x="11044976" y="7308357"/>
            <a:ext cx="203155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365C0"/>
                </a:solidFill>
              </a:rPr>
              <a:t>Jet direction</a:t>
            </a:r>
          </a:p>
        </p:txBody>
      </p:sp>
      <p:sp>
        <p:nvSpPr>
          <p:cNvPr id="104" name="Shape 104"/>
          <p:cNvSpPr/>
          <p:nvPr/>
        </p:nvSpPr>
        <p:spPr>
          <a:xfrm>
            <a:off x="9444904" y="7251207"/>
            <a:ext cx="3936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X</a:t>
            </a:r>
          </a:p>
        </p:txBody>
      </p:sp>
      <p:sp>
        <p:nvSpPr>
          <p:cNvPr id="105" name="Shape 105"/>
          <p:cNvSpPr/>
          <p:nvPr/>
        </p:nvSpPr>
        <p:spPr>
          <a:xfrm>
            <a:off x="6521781" y="6298649"/>
            <a:ext cx="5747307" cy="2342503"/>
          </a:xfrm>
          <a:prstGeom prst="line">
            <a:avLst/>
          </a:prstGeom>
          <a:ln w="38100">
            <a:solidFill>
              <a:srgbClr val="00882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6" name="Shape 106"/>
          <p:cNvSpPr/>
          <p:nvPr/>
        </p:nvSpPr>
        <p:spPr>
          <a:xfrm>
            <a:off x="6642193" y="8267945"/>
            <a:ext cx="254001" cy="25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V="1">
            <a:off x="6813416" y="6718008"/>
            <a:ext cx="619042" cy="1494217"/>
          </a:xfrm>
          <a:prstGeom prst="line">
            <a:avLst/>
          </a:prstGeom>
          <a:ln w="38100">
            <a:solidFill>
              <a:srgbClr val="00882B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8" name="Shape 108"/>
          <p:cNvSpPr/>
          <p:nvPr/>
        </p:nvSpPr>
        <p:spPr>
          <a:xfrm>
            <a:off x="7785340" y="8419183"/>
            <a:ext cx="17941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00882B"/>
                </a:solidFill>
              </a:rPr>
              <a:t>Positive IP</a:t>
            </a:r>
          </a:p>
        </p:txBody>
      </p:sp>
      <p:sp>
        <p:nvSpPr>
          <p:cNvPr id="109" name="Shape 109"/>
          <p:cNvSpPr/>
          <p:nvPr/>
        </p:nvSpPr>
        <p:spPr>
          <a:xfrm flipV="1">
            <a:off x="5046508" y="5455335"/>
            <a:ext cx="3444704" cy="2777272"/>
          </a:xfrm>
          <a:prstGeom prst="line">
            <a:avLst/>
          </a:prstGeom>
          <a:ln w="38100">
            <a:solidFill>
              <a:srgbClr val="C8250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0" name="Shape 110"/>
          <p:cNvSpPr/>
          <p:nvPr/>
        </p:nvSpPr>
        <p:spPr>
          <a:xfrm flipH="1" flipV="1">
            <a:off x="5827582" y="7696108"/>
            <a:ext cx="760685" cy="629469"/>
          </a:xfrm>
          <a:prstGeom prst="line">
            <a:avLst/>
          </a:prstGeom>
          <a:ln w="38100">
            <a:solidFill>
              <a:srgbClr val="C82506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1" name="Shape 111"/>
          <p:cNvSpPr/>
          <p:nvPr/>
        </p:nvSpPr>
        <p:spPr>
          <a:xfrm>
            <a:off x="4825680" y="8846853"/>
            <a:ext cx="19525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C82506"/>
                </a:solidFill>
              </a:rPr>
              <a:t>Negative IP</a:t>
            </a:r>
          </a:p>
        </p:txBody>
      </p:sp>
      <p:sp>
        <p:nvSpPr>
          <p:cNvPr id="112" name="Shape 112"/>
          <p:cNvSpPr/>
          <p:nvPr/>
        </p:nvSpPr>
        <p:spPr>
          <a:xfrm>
            <a:off x="111747" y="1157758"/>
            <a:ext cx="12619304" cy="474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502412">
              <a:spcBef>
                <a:spcPts val="1300"/>
              </a:spcBef>
              <a:defRPr sz="1800"/>
            </a:pPr>
            <a:r>
              <a:rPr sz="3096"/>
              <a:t>The scalar product of the </a:t>
            </a:r>
            <a:r>
              <a:rPr sz="3096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IP segment</a:t>
            </a:r>
            <a:r>
              <a:rPr sz="3096"/>
              <a:t> and the </a:t>
            </a:r>
            <a:r>
              <a:rPr sz="3096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rPr>
              <a:t>jet direction</a:t>
            </a:r>
            <a:r>
              <a:rPr sz="3096"/>
              <a:t> determines the sign</a:t>
            </a:r>
            <a:endParaRPr sz="3096"/>
          </a:p>
          <a:p>
            <a:pPr lvl="0" algn="l" defTabSz="502412">
              <a:defRPr sz="1800"/>
            </a:pPr>
            <a:r>
              <a:rPr sz="3096">
                <a:latin typeface="Helvetica"/>
                <a:ea typeface="Helvetica"/>
                <a:cs typeface="Helvetica"/>
                <a:sym typeface="Helvetica"/>
              </a:rPr>
              <a:t>In a perfect world:</a:t>
            </a:r>
            <a:endParaRPr sz="3096">
              <a:latin typeface="Helvetica"/>
              <a:ea typeface="Helvetica"/>
              <a:cs typeface="Helvetica"/>
              <a:sym typeface="Helvetica"/>
            </a:endParaRPr>
          </a:p>
          <a:p>
            <a:pPr lvl="0" marL="382270" indent="-382270" algn="l" defTabSz="502412">
              <a:buSzPct val="75000"/>
              <a:buChar char="•"/>
              <a:defRPr sz="1800"/>
            </a:pPr>
            <a:r>
              <a:rPr sz="3096"/>
              <a:t>the IP distribution of </a:t>
            </a:r>
            <a:r>
              <a:rPr i="1" sz="3096"/>
              <a:t>light-flavour</a:t>
            </a:r>
            <a:r>
              <a:rPr sz="3096"/>
              <a:t> jets would be </a:t>
            </a:r>
            <a:r>
              <a:rPr sz="3096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perfectly symmetric</a:t>
            </a:r>
            <a:r>
              <a:rPr sz="3096"/>
              <a:t> around 0 (and perfectly gaussian, because of various effects entering) </a:t>
            </a:r>
            <a:endParaRPr sz="3096"/>
          </a:p>
          <a:p>
            <a:pPr lvl="0" marL="382270" indent="-382270" algn="l" defTabSz="502412">
              <a:buSzPct val="75000"/>
              <a:buChar char="•"/>
              <a:defRPr sz="1800"/>
            </a:pPr>
            <a:r>
              <a:rPr sz="3096"/>
              <a:t>the distribution of </a:t>
            </a:r>
            <a:r>
              <a:rPr i="1" sz="3096"/>
              <a:t>b-jets</a:t>
            </a:r>
            <a:r>
              <a:rPr sz="3096"/>
              <a:t> would be mostly positive </a:t>
            </a:r>
            <a:endParaRPr sz="3096"/>
          </a:p>
          <a:p>
            <a:pPr lvl="0" algn="l" defTabSz="502412">
              <a:spcBef>
                <a:spcPts val="1800"/>
              </a:spcBef>
              <a:defRPr sz="1800"/>
            </a:pPr>
            <a:r>
              <a:rPr sz="3096">
                <a:latin typeface="Helvetica"/>
                <a:ea typeface="Helvetica"/>
                <a:cs typeface="Helvetica"/>
                <a:sym typeface="Helvetica"/>
              </a:rPr>
              <a:t>In reality:</a:t>
            </a:r>
            <a:r>
              <a:rPr sz="3096"/>
              <a:t> light jets are slightly asymmetric and b-jets have negative IPs as well </a:t>
            </a:r>
          </a:p>
        </p:txBody>
      </p:sp>
      <p:pic>
        <p:nvPicPr>
          <p:cNvPr id="113" name="Fig2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1147" y="1738067"/>
            <a:ext cx="9362506" cy="6307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370390" y="289301"/>
            <a:ext cx="59840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/>
            </a:pP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How? -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econdary </a:t>
            </a:r>
            <a:r>
              <a:rPr b="1" sz="36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rPr b="1" sz="3600">
                <a:latin typeface="Helvetica"/>
                <a:ea typeface="Helvetica"/>
                <a:cs typeface="Helvetica"/>
                <a:sym typeface="Helvetica"/>
              </a:rPr>
              <a:t>ertices</a:t>
            </a:r>
          </a:p>
        </p:txBody>
      </p:sp>
      <p:sp>
        <p:nvSpPr>
          <p:cNvPr id="116" name="Shape 116"/>
          <p:cNvSpPr/>
          <p:nvPr>
            <p:ph type="sldNum" sz="quarter" idx="4294967295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1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29" y="1236225"/>
            <a:ext cx="5008050" cy="36915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" name="Group 120"/>
          <p:cNvGrpSpPr/>
          <p:nvPr/>
        </p:nvGrpSpPr>
        <p:grpSpPr>
          <a:xfrm>
            <a:off x="287529" y="5495125"/>
            <a:ext cx="5008051" cy="3561207"/>
            <a:chOff x="0" y="0"/>
            <a:chExt cx="5008049" cy="3561205"/>
          </a:xfrm>
        </p:grpSpPr>
        <p:pic>
          <p:nvPicPr>
            <p:cNvPr id="118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414"/>
              <a:ext cx="5008050" cy="35567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9" name="Shape 119"/>
            <p:cNvSpPr/>
            <p:nvPr/>
          </p:nvSpPr>
          <p:spPr>
            <a:xfrm>
              <a:off x="1529470" y="0"/>
              <a:ext cx="1270001" cy="1483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6682" y="1303616"/>
            <a:ext cx="5008050" cy="3556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8033187" y="6951877"/>
            <a:ext cx="38750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600"/>
              <a:t>… and many more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